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18288000" cy="10287000"/>
  <p:notesSz cx="6858000" cy="9144000"/>
  <p:embeddedFontLst>
    <p:embeddedFont>
      <p:font typeface="Roboto" panose="02000000000000000000" pitchFamily="2" charset="0"/>
      <p:regular r:id="rId20"/>
    </p:embeddedFont>
    <p:embeddedFont>
      <p:font typeface="Roboto Slab" pitchFamily="2" charset="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4" d="100"/>
          <a:sy n="54" d="100"/>
        </p:scale>
        <p:origin x="754" y="67"/>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8/6/2025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8/6/2025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8/6/2025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8/6/2025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8/6/2025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8/6/2025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Layout" Target="../slideLayouts/slideLayout7.xml"/><Relationship Id="rId4" Type="http://schemas.openxmlformats.org/officeDocument/2006/relationships/image" Target="../media/image26.png"/></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p:spPr>
          <p:txBody>
            <a:bodyPr/>
            <a:lstStyle/>
            <a:p>
              <a:endParaRPr lang="en-IN"/>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p:spPr>
          <p:txBody>
            <a:bodyPr/>
            <a:lstStyle/>
            <a:p>
              <a:endParaRPr lang="en-IN"/>
            </a:p>
          </p:txBody>
        </p:sp>
      </p:grpSp>
      <p:grpSp>
        <p:nvGrpSpPr>
          <p:cNvPr id="6" name="Group 6"/>
          <p:cNvGrpSpPr/>
          <p:nvPr/>
        </p:nvGrpSpPr>
        <p:grpSpPr>
          <a:xfrm>
            <a:off x="16049019" y="9686925"/>
            <a:ext cx="2153256" cy="514350"/>
            <a:chOff x="0" y="0"/>
            <a:chExt cx="2871008" cy="685800"/>
          </a:xfrm>
        </p:grpSpPr>
        <p:sp>
          <p:nvSpPr>
            <p:cNvPr id="7" name="Freeform 7" descr="preencoded.png">
              <a:hlinkClick r:id="rId2" tooltip="https://gamma.app/?utm_source=made-with-gamma"/>
            </p:cNvPr>
            <p:cNvSpPr/>
            <p:nvPr/>
          </p:nvSpPr>
          <p:spPr>
            <a:xfrm>
              <a:off x="0" y="0"/>
              <a:ext cx="2870962" cy="685800"/>
            </a:xfrm>
            <a:custGeom>
              <a:avLst/>
              <a:gdLst/>
              <a:ahLst/>
              <a:cxnLst/>
              <a:rect l="l" t="t" r="r" b="b"/>
              <a:pathLst>
                <a:path w="2870962" h="685800">
                  <a:moveTo>
                    <a:pt x="0" y="0"/>
                  </a:moveTo>
                  <a:lnTo>
                    <a:pt x="2870962" y="0"/>
                  </a:lnTo>
                  <a:lnTo>
                    <a:pt x="2870962" y="685800"/>
                  </a:lnTo>
                  <a:lnTo>
                    <a:pt x="0" y="685800"/>
                  </a:lnTo>
                  <a:lnTo>
                    <a:pt x="0" y="0"/>
                  </a:lnTo>
                  <a:close/>
                </a:path>
              </a:pathLst>
            </a:custGeom>
            <a:blipFill>
              <a:blip r:embed="rId3"/>
              <a:stretch>
                <a:fillRect r="-1"/>
              </a:stretch>
            </a:blipFill>
          </p:spPr>
          <p:txBody>
            <a:bodyPr/>
            <a:lstStyle/>
            <a:p>
              <a:endParaRPr lang="en-IN"/>
            </a:p>
          </p:txBody>
        </p:sp>
      </p:grpSp>
      <p:grpSp>
        <p:nvGrpSpPr>
          <p:cNvPr id="8" name="Group 8"/>
          <p:cNvGrpSpPr/>
          <p:nvPr/>
        </p:nvGrpSpPr>
        <p:grpSpPr>
          <a:xfrm>
            <a:off x="0" y="0"/>
            <a:ext cx="18288000" cy="10287000"/>
            <a:chOff x="0" y="0"/>
            <a:chExt cx="24384000" cy="13716000"/>
          </a:xfrm>
        </p:grpSpPr>
        <p:sp>
          <p:nvSpPr>
            <p:cNvPr id="9" name="Freeform 9"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4"/>
              <a:stretch>
                <a:fillRect/>
              </a:stretch>
            </a:blipFill>
          </p:spPr>
          <p:txBody>
            <a:bodyPr/>
            <a:lstStyle/>
            <a:p>
              <a:endParaRPr lang="en-IN"/>
            </a:p>
          </p:txBody>
        </p:sp>
      </p:grpSp>
      <p:grpSp>
        <p:nvGrpSpPr>
          <p:cNvPr id="10" name="Group 10"/>
          <p:cNvGrpSpPr/>
          <p:nvPr/>
        </p:nvGrpSpPr>
        <p:grpSpPr>
          <a:xfrm>
            <a:off x="0" y="0"/>
            <a:ext cx="18288000" cy="10287000"/>
            <a:chOff x="0" y="0"/>
            <a:chExt cx="24384000" cy="13716000"/>
          </a:xfrm>
        </p:grpSpPr>
        <p:sp>
          <p:nvSpPr>
            <p:cNvPr id="11" name="Freeform 11"/>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alpha val="63922"/>
              </a:srgbClr>
            </a:solidFill>
          </p:spPr>
          <p:txBody>
            <a:bodyPr/>
            <a:lstStyle/>
            <a:p>
              <a:endParaRPr lang="en-IN"/>
            </a:p>
          </p:txBody>
        </p:sp>
      </p:grpSp>
      <p:sp>
        <p:nvSpPr>
          <p:cNvPr id="12" name="TextBox 12"/>
          <p:cNvSpPr txBox="1"/>
          <p:nvPr/>
        </p:nvSpPr>
        <p:spPr>
          <a:xfrm>
            <a:off x="3811340" y="2310556"/>
            <a:ext cx="10665172" cy="905024"/>
          </a:xfrm>
          <a:prstGeom prst="rect">
            <a:avLst/>
          </a:prstGeom>
        </p:spPr>
        <p:txBody>
          <a:bodyPr lIns="0" tIns="0" rIns="0" bIns="0" rtlCol="0" anchor="t">
            <a:spAutoFit/>
          </a:bodyPr>
          <a:lstStyle/>
          <a:p>
            <a:pPr algn="ctr">
              <a:lnSpc>
                <a:spcPts val="6937"/>
              </a:lnSpc>
            </a:pPr>
            <a:r>
              <a:rPr lang="en-US" sz="5562" dirty="0">
                <a:solidFill>
                  <a:srgbClr val="76B9FF"/>
                </a:solidFill>
                <a:latin typeface="Roboto Slab"/>
                <a:ea typeface="Roboto Slab"/>
                <a:cs typeface="Roboto Slab"/>
                <a:sym typeface="Roboto Slab"/>
              </a:rPr>
              <a:t>Consultation Site for Healthcare</a:t>
            </a:r>
          </a:p>
        </p:txBody>
      </p:sp>
      <p:sp>
        <p:nvSpPr>
          <p:cNvPr id="13" name="TextBox 13"/>
          <p:cNvSpPr txBox="1"/>
          <p:nvPr/>
        </p:nvSpPr>
        <p:spPr>
          <a:xfrm>
            <a:off x="992238" y="3545532"/>
            <a:ext cx="16303526" cy="548879"/>
          </a:xfrm>
          <a:prstGeom prst="rect">
            <a:avLst/>
          </a:prstGeom>
        </p:spPr>
        <p:txBody>
          <a:bodyPr lIns="0" tIns="0" rIns="0" bIns="0" rtlCol="0" anchor="t">
            <a:spAutoFit/>
          </a:bodyPr>
          <a:lstStyle/>
          <a:p>
            <a:pPr algn="ctr">
              <a:lnSpc>
                <a:spcPts val="3562"/>
              </a:lnSpc>
            </a:pPr>
            <a:r>
              <a:rPr lang="en-US" sz="2187" dirty="0">
                <a:solidFill>
                  <a:srgbClr val="D6E5EF"/>
                </a:solidFill>
                <a:latin typeface="Roboto"/>
                <a:ea typeface="Roboto"/>
                <a:cs typeface="Roboto"/>
                <a:sym typeface="Roboto"/>
              </a:rPr>
              <a:t>Group Members: </a:t>
            </a:r>
          </a:p>
        </p:txBody>
      </p:sp>
      <p:sp>
        <p:nvSpPr>
          <p:cNvPr id="14" name="TextBox 14"/>
          <p:cNvSpPr txBox="1"/>
          <p:nvPr/>
        </p:nvSpPr>
        <p:spPr>
          <a:xfrm>
            <a:off x="992238" y="4318099"/>
            <a:ext cx="16303526" cy="548879"/>
          </a:xfrm>
          <a:prstGeom prst="rect">
            <a:avLst/>
          </a:prstGeom>
        </p:spPr>
        <p:txBody>
          <a:bodyPr lIns="0" tIns="0" rIns="0" bIns="0" rtlCol="0" anchor="t">
            <a:spAutoFit/>
          </a:bodyPr>
          <a:lstStyle/>
          <a:p>
            <a:pPr algn="ctr">
              <a:lnSpc>
                <a:spcPts val="3562"/>
              </a:lnSpc>
            </a:pPr>
            <a:r>
              <a:rPr lang="en-US" sz="2187">
                <a:solidFill>
                  <a:srgbClr val="D6E5EF"/>
                </a:solidFill>
                <a:latin typeface="Roboto"/>
                <a:ea typeface="Roboto"/>
                <a:cs typeface="Roboto"/>
                <a:sym typeface="Roboto"/>
              </a:rPr>
              <a:t>1.Ajim Sanadi(250245920075) </a:t>
            </a:r>
          </a:p>
        </p:txBody>
      </p:sp>
      <p:sp>
        <p:nvSpPr>
          <p:cNvPr id="15" name="TextBox 15"/>
          <p:cNvSpPr txBox="1"/>
          <p:nvPr/>
        </p:nvSpPr>
        <p:spPr>
          <a:xfrm>
            <a:off x="992238" y="5090666"/>
            <a:ext cx="16303526" cy="548879"/>
          </a:xfrm>
          <a:prstGeom prst="rect">
            <a:avLst/>
          </a:prstGeom>
        </p:spPr>
        <p:txBody>
          <a:bodyPr lIns="0" tIns="0" rIns="0" bIns="0" rtlCol="0" anchor="t">
            <a:spAutoFit/>
          </a:bodyPr>
          <a:lstStyle/>
          <a:p>
            <a:pPr algn="ctr">
              <a:lnSpc>
                <a:spcPts val="3562"/>
              </a:lnSpc>
            </a:pPr>
            <a:r>
              <a:rPr lang="en-US" sz="2187">
                <a:solidFill>
                  <a:srgbClr val="D6E5EF"/>
                </a:solidFill>
                <a:latin typeface="Roboto"/>
                <a:ea typeface="Roboto"/>
                <a:cs typeface="Roboto"/>
                <a:sym typeface="Roboto"/>
              </a:rPr>
              <a:t>2.Amol Borse(250245920012)</a:t>
            </a:r>
          </a:p>
        </p:txBody>
      </p:sp>
      <p:sp>
        <p:nvSpPr>
          <p:cNvPr id="16" name="TextBox 16"/>
          <p:cNvSpPr txBox="1"/>
          <p:nvPr/>
        </p:nvSpPr>
        <p:spPr>
          <a:xfrm>
            <a:off x="992238" y="5863232"/>
            <a:ext cx="16303526" cy="548879"/>
          </a:xfrm>
          <a:prstGeom prst="rect">
            <a:avLst/>
          </a:prstGeom>
        </p:spPr>
        <p:txBody>
          <a:bodyPr lIns="0" tIns="0" rIns="0" bIns="0" rtlCol="0" anchor="t">
            <a:spAutoFit/>
          </a:bodyPr>
          <a:lstStyle/>
          <a:p>
            <a:pPr algn="ctr">
              <a:lnSpc>
                <a:spcPts val="3562"/>
              </a:lnSpc>
            </a:pPr>
            <a:r>
              <a:rPr lang="en-US" sz="2187">
                <a:solidFill>
                  <a:srgbClr val="D6E5EF"/>
                </a:solidFill>
                <a:latin typeface="Roboto"/>
                <a:ea typeface="Roboto"/>
                <a:cs typeface="Roboto"/>
                <a:sym typeface="Roboto"/>
              </a:rPr>
              <a:t> 3.Devyani Zode(250245920022) </a:t>
            </a:r>
          </a:p>
        </p:txBody>
      </p:sp>
      <p:sp>
        <p:nvSpPr>
          <p:cNvPr id="17" name="TextBox 17"/>
          <p:cNvSpPr txBox="1"/>
          <p:nvPr/>
        </p:nvSpPr>
        <p:spPr>
          <a:xfrm>
            <a:off x="992238" y="6635800"/>
            <a:ext cx="16303526" cy="548879"/>
          </a:xfrm>
          <a:prstGeom prst="rect">
            <a:avLst/>
          </a:prstGeom>
        </p:spPr>
        <p:txBody>
          <a:bodyPr lIns="0" tIns="0" rIns="0" bIns="0" rtlCol="0" anchor="t">
            <a:spAutoFit/>
          </a:bodyPr>
          <a:lstStyle/>
          <a:p>
            <a:pPr algn="ctr">
              <a:lnSpc>
                <a:spcPts val="3562"/>
              </a:lnSpc>
            </a:pPr>
            <a:r>
              <a:rPr lang="en-US" sz="2187">
                <a:solidFill>
                  <a:srgbClr val="D6E5EF"/>
                </a:solidFill>
                <a:latin typeface="Roboto"/>
                <a:ea typeface="Roboto"/>
                <a:cs typeface="Roboto"/>
                <a:sym typeface="Roboto"/>
              </a:rPr>
              <a:t>4.Nida Kazi(250245920038) </a:t>
            </a:r>
          </a:p>
        </p:txBody>
      </p:sp>
      <p:sp>
        <p:nvSpPr>
          <p:cNvPr id="18" name="TextBox 18"/>
          <p:cNvSpPr txBox="1"/>
          <p:nvPr/>
        </p:nvSpPr>
        <p:spPr>
          <a:xfrm>
            <a:off x="992238" y="7408366"/>
            <a:ext cx="16303526" cy="548879"/>
          </a:xfrm>
          <a:prstGeom prst="rect">
            <a:avLst/>
          </a:prstGeom>
        </p:spPr>
        <p:txBody>
          <a:bodyPr lIns="0" tIns="0" rIns="0" bIns="0" rtlCol="0" anchor="t">
            <a:spAutoFit/>
          </a:bodyPr>
          <a:lstStyle/>
          <a:p>
            <a:pPr algn="ctr">
              <a:lnSpc>
                <a:spcPts val="3562"/>
              </a:lnSpc>
            </a:pPr>
            <a:r>
              <a:rPr lang="en-US" sz="2187">
                <a:solidFill>
                  <a:srgbClr val="D6E5EF"/>
                </a:solidFill>
                <a:latin typeface="Roboto"/>
                <a:ea typeface="Roboto"/>
                <a:cs typeface="Roboto"/>
                <a:sym typeface="Roboto"/>
              </a:rPr>
              <a:t>5.Sanket Zambare(250245920099)</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p:spPr>
          <p:txBody>
            <a:bodyPr/>
            <a:lstStyle/>
            <a:p>
              <a:endParaRPr lang="en-IN"/>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p:spPr>
          <p:txBody>
            <a:bodyPr/>
            <a:lstStyle/>
            <a:p>
              <a:endParaRPr lang="en-IN"/>
            </a:p>
          </p:txBody>
        </p:sp>
      </p:grpSp>
      <p:sp>
        <p:nvSpPr>
          <p:cNvPr id="6" name="TextBox 6"/>
          <p:cNvSpPr txBox="1"/>
          <p:nvPr/>
        </p:nvSpPr>
        <p:spPr>
          <a:xfrm>
            <a:off x="992238" y="2696766"/>
            <a:ext cx="7088237" cy="905024"/>
          </a:xfrm>
          <a:prstGeom prst="rect">
            <a:avLst/>
          </a:prstGeom>
        </p:spPr>
        <p:txBody>
          <a:bodyPr lIns="0" tIns="0" rIns="0" bIns="0" rtlCol="0" anchor="t">
            <a:spAutoFit/>
          </a:bodyPr>
          <a:lstStyle/>
          <a:p>
            <a:pPr algn="l">
              <a:lnSpc>
                <a:spcPts val="6937"/>
              </a:lnSpc>
            </a:pPr>
            <a:r>
              <a:rPr lang="en-US" sz="5562">
                <a:solidFill>
                  <a:srgbClr val="76B9FF"/>
                </a:solidFill>
                <a:latin typeface="Roboto Slab"/>
                <a:ea typeface="Roboto Slab"/>
                <a:cs typeface="Roboto Slab"/>
                <a:sym typeface="Roboto Slab"/>
              </a:rPr>
              <a:t>Admin Workflow</a:t>
            </a:r>
          </a:p>
        </p:txBody>
      </p:sp>
      <p:grpSp>
        <p:nvGrpSpPr>
          <p:cNvPr id="7" name="Group 7"/>
          <p:cNvGrpSpPr/>
          <p:nvPr/>
        </p:nvGrpSpPr>
        <p:grpSpPr>
          <a:xfrm>
            <a:off x="992238" y="4168825"/>
            <a:ext cx="1417588" cy="1701105"/>
            <a:chOff x="0" y="0"/>
            <a:chExt cx="1890117" cy="2268140"/>
          </a:xfrm>
        </p:grpSpPr>
        <p:sp>
          <p:nvSpPr>
            <p:cNvPr id="8" name="Freeform 8" descr="preencoded.png"/>
            <p:cNvSpPr/>
            <p:nvPr/>
          </p:nvSpPr>
          <p:spPr>
            <a:xfrm>
              <a:off x="0" y="0"/>
              <a:ext cx="1890141" cy="2268093"/>
            </a:xfrm>
            <a:custGeom>
              <a:avLst/>
              <a:gdLst/>
              <a:ahLst/>
              <a:cxnLst/>
              <a:rect l="l" t="t" r="r" b="b"/>
              <a:pathLst>
                <a:path w="1890141" h="2268093">
                  <a:moveTo>
                    <a:pt x="0" y="0"/>
                  </a:moveTo>
                  <a:lnTo>
                    <a:pt x="1890141" y="0"/>
                  </a:lnTo>
                  <a:lnTo>
                    <a:pt x="1890141" y="2268093"/>
                  </a:lnTo>
                  <a:lnTo>
                    <a:pt x="0" y="2268093"/>
                  </a:lnTo>
                  <a:lnTo>
                    <a:pt x="0" y="0"/>
                  </a:lnTo>
                  <a:close/>
                </a:path>
              </a:pathLst>
            </a:custGeom>
            <a:blipFill>
              <a:blip r:embed="rId2"/>
              <a:stretch>
                <a:fillRect t="-55" r="1" b="-58"/>
              </a:stretch>
            </a:blipFill>
          </p:spPr>
          <p:txBody>
            <a:bodyPr/>
            <a:lstStyle/>
            <a:p>
              <a:endParaRPr lang="en-IN"/>
            </a:p>
          </p:txBody>
        </p:sp>
      </p:grpSp>
      <p:sp>
        <p:nvSpPr>
          <p:cNvPr id="9" name="TextBox 9"/>
          <p:cNvSpPr txBox="1"/>
          <p:nvPr/>
        </p:nvSpPr>
        <p:spPr>
          <a:xfrm>
            <a:off x="2693342" y="4433292"/>
            <a:ext cx="3544044" cy="461962"/>
          </a:xfrm>
          <a:prstGeom prst="rect">
            <a:avLst/>
          </a:prstGeom>
        </p:spPr>
        <p:txBody>
          <a:bodyPr lIns="0" tIns="0" rIns="0" bIns="0" rtlCol="0" anchor="t">
            <a:spAutoFit/>
          </a:bodyPr>
          <a:lstStyle/>
          <a:p>
            <a:pPr algn="l">
              <a:lnSpc>
                <a:spcPts val="3437"/>
              </a:lnSpc>
            </a:pPr>
            <a:r>
              <a:rPr lang="en-US" sz="2750">
                <a:solidFill>
                  <a:srgbClr val="D6E5EF"/>
                </a:solidFill>
                <a:latin typeface="Roboto Slab"/>
                <a:ea typeface="Roboto Slab"/>
                <a:cs typeface="Roboto Slab"/>
                <a:sym typeface="Roboto Slab"/>
              </a:rPr>
              <a:t>Login</a:t>
            </a:r>
          </a:p>
        </p:txBody>
      </p:sp>
      <p:grpSp>
        <p:nvGrpSpPr>
          <p:cNvPr id="10" name="Group 10"/>
          <p:cNvGrpSpPr/>
          <p:nvPr/>
        </p:nvGrpSpPr>
        <p:grpSpPr>
          <a:xfrm>
            <a:off x="992238" y="5869930"/>
            <a:ext cx="1417588" cy="1701105"/>
            <a:chOff x="0" y="0"/>
            <a:chExt cx="1890117" cy="2268140"/>
          </a:xfrm>
        </p:grpSpPr>
        <p:sp>
          <p:nvSpPr>
            <p:cNvPr id="11" name="Freeform 11" descr="preencoded.png"/>
            <p:cNvSpPr/>
            <p:nvPr/>
          </p:nvSpPr>
          <p:spPr>
            <a:xfrm>
              <a:off x="0" y="0"/>
              <a:ext cx="1890141" cy="2268093"/>
            </a:xfrm>
            <a:custGeom>
              <a:avLst/>
              <a:gdLst/>
              <a:ahLst/>
              <a:cxnLst/>
              <a:rect l="l" t="t" r="r" b="b"/>
              <a:pathLst>
                <a:path w="1890141" h="2268093">
                  <a:moveTo>
                    <a:pt x="0" y="0"/>
                  </a:moveTo>
                  <a:lnTo>
                    <a:pt x="1890141" y="0"/>
                  </a:lnTo>
                  <a:lnTo>
                    <a:pt x="1890141" y="2268093"/>
                  </a:lnTo>
                  <a:lnTo>
                    <a:pt x="0" y="2268093"/>
                  </a:lnTo>
                  <a:lnTo>
                    <a:pt x="0" y="0"/>
                  </a:lnTo>
                  <a:close/>
                </a:path>
              </a:pathLst>
            </a:custGeom>
            <a:blipFill>
              <a:blip r:embed="rId3"/>
              <a:stretch>
                <a:fillRect t="-55" r="1" b="-58"/>
              </a:stretch>
            </a:blipFill>
          </p:spPr>
          <p:txBody>
            <a:bodyPr/>
            <a:lstStyle/>
            <a:p>
              <a:endParaRPr lang="en-IN"/>
            </a:p>
          </p:txBody>
        </p:sp>
      </p:grpSp>
      <p:sp>
        <p:nvSpPr>
          <p:cNvPr id="12" name="TextBox 12"/>
          <p:cNvSpPr txBox="1"/>
          <p:nvPr/>
        </p:nvSpPr>
        <p:spPr>
          <a:xfrm>
            <a:off x="2693342" y="6134397"/>
            <a:ext cx="3544044" cy="461962"/>
          </a:xfrm>
          <a:prstGeom prst="rect">
            <a:avLst/>
          </a:prstGeom>
        </p:spPr>
        <p:txBody>
          <a:bodyPr lIns="0" tIns="0" rIns="0" bIns="0" rtlCol="0" anchor="t">
            <a:spAutoFit/>
          </a:bodyPr>
          <a:lstStyle/>
          <a:p>
            <a:pPr algn="l">
              <a:lnSpc>
                <a:spcPts val="3437"/>
              </a:lnSpc>
            </a:pPr>
            <a:r>
              <a:rPr lang="en-US" sz="2750">
                <a:solidFill>
                  <a:srgbClr val="D6E5EF"/>
                </a:solidFill>
                <a:latin typeface="Roboto Slab"/>
                <a:ea typeface="Roboto Slab"/>
                <a:cs typeface="Roboto Slab"/>
                <a:sym typeface="Roboto Slab"/>
              </a:rPr>
              <a:t>Overlook</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p:spPr>
          <p:txBody>
            <a:bodyPr/>
            <a:lstStyle/>
            <a:p>
              <a:endParaRPr lang="en-IN"/>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p:spPr>
          <p:txBody>
            <a:bodyPr/>
            <a:lstStyle/>
            <a:p>
              <a:endParaRPr lang="en-IN"/>
            </a:p>
          </p:txBody>
        </p:sp>
      </p:grpSp>
      <p:sp>
        <p:nvSpPr>
          <p:cNvPr id="6" name="Freeform 6"/>
          <p:cNvSpPr/>
          <p:nvPr/>
        </p:nvSpPr>
        <p:spPr>
          <a:xfrm>
            <a:off x="3976688" y="1414423"/>
            <a:ext cx="10334623" cy="7458153"/>
          </a:xfrm>
          <a:custGeom>
            <a:avLst/>
            <a:gdLst/>
            <a:ahLst/>
            <a:cxnLst/>
            <a:rect l="l" t="t" r="r" b="b"/>
            <a:pathLst>
              <a:path w="10334623" h="7458153">
                <a:moveTo>
                  <a:pt x="0" y="0"/>
                </a:moveTo>
                <a:lnTo>
                  <a:pt x="10334624" y="0"/>
                </a:lnTo>
                <a:lnTo>
                  <a:pt x="10334624" y="7458154"/>
                </a:lnTo>
                <a:lnTo>
                  <a:pt x="0" y="7458154"/>
                </a:lnTo>
                <a:lnTo>
                  <a:pt x="0" y="0"/>
                </a:lnTo>
                <a:close/>
              </a:path>
            </a:pathLst>
          </a:custGeom>
          <a:blipFill>
            <a:blip r:embed="rId2"/>
            <a:stretch>
              <a:fillRect/>
            </a:stretch>
          </a:blipFill>
        </p:spPr>
        <p:txBody>
          <a:bodyPr/>
          <a:lstStyle/>
          <a:p>
            <a:endParaRPr lang="en-IN"/>
          </a:p>
        </p:txBody>
      </p:sp>
      <p:sp>
        <p:nvSpPr>
          <p:cNvPr id="7" name="TextBox 7"/>
          <p:cNvSpPr txBox="1"/>
          <p:nvPr/>
        </p:nvSpPr>
        <p:spPr>
          <a:xfrm>
            <a:off x="504696" y="300126"/>
            <a:ext cx="6979146" cy="550664"/>
          </a:xfrm>
          <a:prstGeom prst="rect">
            <a:avLst/>
          </a:prstGeom>
        </p:spPr>
        <p:txBody>
          <a:bodyPr lIns="0" tIns="0" rIns="0" bIns="0" rtlCol="0" anchor="t">
            <a:spAutoFit/>
          </a:bodyPr>
          <a:lstStyle/>
          <a:p>
            <a:pPr algn="l">
              <a:lnSpc>
                <a:spcPts val="4125"/>
              </a:lnSpc>
            </a:pPr>
            <a:r>
              <a:rPr lang="en-US" sz="3312">
                <a:solidFill>
                  <a:srgbClr val="76B9FF"/>
                </a:solidFill>
                <a:latin typeface="Roboto Slab"/>
                <a:ea typeface="Roboto Slab"/>
                <a:cs typeface="Roboto Slab"/>
                <a:sym typeface="Roboto Slab"/>
              </a:rPr>
              <a:t>Entity-Relationship Diagram (ERD)</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p:spPr>
          <p:txBody>
            <a:bodyPr/>
            <a:lstStyle/>
            <a:p>
              <a:endParaRPr lang="en-IN"/>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p:spPr>
          <p:txBody>
            <a:bodyPr/>
            <a:lstStyle/>
            <a:p>
              <a:endParaRPr lang="en-IN"/>
            </a:p>
          </p:txBody>
        </p:sp>
      </p:grpSp>
      <p:sp>
        <p:nvSpPr>
          <p:cNvPr id="6" name="TextBox 6"/>
          <p:cNvSpPr txBox="1"/>
          <p:nvPr/>
        </p:nvSpPr>
        <p:spPr>
          <a:xfrm>
            <a:off x="699046" y="539651"/>
            <a:ext cx="3245941" cy="415230"/>
          </a:xfrm>
          <a:prstGeom prst="rect">
            <a:avLst/>
          </a:prstGeom>
        </p:spPr>
        <p:txBody>
          <a:bodyPr lIns="0" tIns="0" rIns="0" bIns="0" rtlCol="0" anchor="t">
            <a:spAutoFit/>
          </a:bodyPr>
          <a:lstStyle/>
          <a:p>
            <a:pPr algn="l">
              <a:lnSpc>
                <a:spcPts val="3187"/>
              </a:lnSpc>
            </a:pPr>
            <a:r>
              <a:rPr lang="en-US" sz="2499">
                <a:solidFill>
                  <a:srgbClr val="76B9FF"/>
                </a:solidFill>
                <a:latin typeface="Roboto Slab"/>
                <a:ea typeface="Roboto Slab"/>
                <a:cs typeface="Roboto Slab"/>
                <a:sym typeface="Roboto Slab"/>
              </a:rPr>
              <a:t>Class Diagram</a:t>
            </a:r>
          </a:p>
        </p:txBody>
      </p:sp>
      <p:grpSp>
        <p:nvGrpSpPr>
          <p:cNvPr id="7" name="Group 7"/>
          <p:cNvGrpSpPr/>
          <p:nvPr/>
        </p:nvGrpSpPr>
        <p:grpSpPr>
          <a:xfrm>
            <a:off x="6263431" y="1149549"/>
            <a:ext cx="5760987" cy="8590360"/>
            <a:chOff x="0" y="0"/>
            <a:chExt cx="7681317" cy="11453813"/>
          </a:xfrm>
        </p:grpSpPr>
        <p:sp>
          <p:nvSpPr>
            <p:cNvPr id="8" name="Freeform 8" descr="preencoded.png"/>
            <p:cNvSpPr/>
            <p:nvPr/>
          </p:nvSpPr>
          <p:spPr>
            <a:xfrm>
              <a:off x="0" y="0"/>
              <a:ext cx="7681341" cy="11453876"/>
            </a:xfrm>
            <a:custGeom>
              <a:avLst/>
              <a:gdLst/>
              <a:ahLst/>
              <a:cxnLst/>
              <a:rect l="l" t="t" r="r" b="b"/>
              <a:pathLst>
                <a:path w="7681341" h="11453876">
                  <a:moveTo>
                    <a:pt x="0" y="0"/>
                  </a:moveTo>
                  <a:lnTo>
                    <a:pt x="7681341" y="0"/>
                  </a:lnTo>
                  <a:lnTo>
                    <a:pt x="7681341" y="11453876"/>
                  </a:lnTo>
                  <a:lnTo>
                    <a:pt x="0" y="11453876"/>
                  </a:lnTo>
                  <a:lnTo>
                    <a:pt x="0" y="0"/>
                  </a:lnTo>
                  <a:close/>
                </a:path>
              </a:pathLst>
            </a:custGeom>
            <a:blipFill>
              <a:blip r:embed="rId2"/>
              <a:stretch>
                <a:fillRect l="-7" r="-6"/>
              </a:stretch>
            </a:blipFill>
          </p:spPr>
          <p:txBody>
            <a:bodyPr/>
            <a:lstStyle/>
            <a:p>
              <a:endParaRPr lang="en-IN"/>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p:spPr>
          <p:txBody>
            <a:bodyPr/>
            <a:lstStyle/>
            <a:p>
              <a:endParaRPr lang="en-IN"/>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p:spPr>
          <p:txBody>
            <a:bodyPr/>
            <a:lstStyle/>
            <a:p>
              <a:endParaRPr lang="en-IN"/>
            </a:p>
          </p:txBody>
        </p:sp>
      </p:grpSp>
      <p:sp>
        <p:nvSpPr>
          <p:cNvPr id="6" name="TextBox 6"/>
          <p:cNvSpPr txBox="1"/>
          <p:nvPr/>
        </p:nvSpPr>
        <p:spPr>
          <a:xfrm>
            <a:off x="840581" y="650825"/>
            <a:ext cx="4971455" cy="497235"/>
          </a:xfrm>
          <a:prstGeom prst="rect">
            <a:avLst/>
          </a:prstGeom>
        </p:spPr>
        <p:txBody>
          <a:bodyPr lIns="0" tIns="0" rIns="0" bIns="0" rtlCol="0" anchor="t">
            <a:spAutoFit/>
          </a:bodyPr>
          <a:lstStyle/>
          <a:p>
            <a:pPr algn="l">
              <a:lnSpc>
                <a:spcPts val="3812"/>
              </a:lnSpc>
            </a:pPr>
            <a:r>
              <a:rPr lang="en-US" sz="3062">
                <a:solidFill>
                  <a:srgbClr val="76B9FF"/>
                </a:solidFill>
                <a:latin typeface="Roboto Slab"/>
                <a:ea typeface="Roboto Slab"/>
                <a:cs typeface="Roboto Slab"/>
                <a:sym typeface="Roboto Slab"/>
              </a:rPr>
              <a:t>Use Case Diagram - Patient</a:t>
            </a:r>
          </a:p>
        </p:txBody>
      </p:sp>
      <p:grpSp>
        <p:nvGrpSpPr>
          <p:cNvPr id="7" name="Group 7"/>
          <p:cNvGrpSpPr/>
          <p:nvPr/>
        </p:nvGrpSpPr>
        <p:grpSpPr>
          <a:xfrm>
            <a:off x="3842296" y="1382166"/>
            <a:ext cx="10603260" cy="7819579"/>
            <a:chOff x="0" y="0"/>
            <a:chExt cx="14137680" cy="10426105"/>
          </a:xfrm>
        </p:grpSpPr>
        <p:sp>
          <p:nvSpPr>
            <p:cNvPr id="8" name="Freeform 8" descr="preencoded.png"/>
            <p:cNvSpPr/>
            <p:nvPr/>
          </p:nvSpPr>
          <p:spPr>
            <a:xfrm>
              <a:off x="0" y="0"/>
              <a:ext cx="14137639" cy="10426065"/>
            </a:xfrm>
            <a:custGeom>
              <a:avLst/>
              <a:gdLst/>
              <a:ahLst/>
              <a:cxnLst/>
              <a:rect l="l" t="t" r="r" b="b"/>
              <a:pathLst>
                <a:path w="14137639" h="10426065">
                  <a:moveTo>
                    <a:pt x="0" y="0"/>
                  </a:moveTo>
                  <a:lnTo>
                    <a:pt x="14137639" y="0"/>
                  </a:lnTo>
                  <a:lnTo>
                    <a:pt x="14137639" y="10426065"/>
                  </a:lnTo>
                  <a:lnTo>
                    <a:pt x="0" y="10426065"/>
                  </a:lnTo>
                  <a:lnTo>
                    <a:pt x="0" y="0"/>
                  </a:lnTo>
                  <a:close/>
                </a:path>
              </a:pathLst>
            </a:custGeom>
            <a:blipFill>
              <a:blip r:embed="rId2"/>
              <a:stretch>
                <a:fillRect t="-11" b="-12"/>
              </a:stretch>
            </a:blipFill>
          </p:spPr>
          <p:txBody>
            <a:bodyPr/>
            <a:lstStyle/>
            <a:p>
              <a:endParaRPr lang="en-IN"/>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p:spPr>
          <p:txBody>
            <a:bodyPr/>
            <a:lstStyle/>
            <a:p>
              <a:endParaRPr lang="en-IN"/>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p:spPr>
          <p:txBody>
            <a:bodyPr/>
            <a:lstStyle/>
            <a:p>
              <a:endParaRPr lang="en-IN"/>
            </a:p>
          </p:txBody>
        </p:sp>
      </p:grpSp>
      <p:sp>
        <p:nvSpPr>
          <p:cNvPr id="6" name="TextBox 6"/>
          <p:cNvSpPr txBox="1"/>
          <p:nvPr/>
        </p:nvSpPr>
        <p:spPr>
          <a:xfrm>
            <a:off x="987772" y="766465"/>
            <a:ext cx="4560540" cy="468065"/>
          </a:xfrm>
          <a:prstGeom prst="rect">
            <a:avLst/>
          </a:prstGeom>
        </p:spPr>
        <p:txBody>
          <a:bodyPr lIns="0" tIns="0" rIns="0" bIns="0" rtlCol="0" anchor="t">
            <a:spAutoFit/>
          </a:bodyPr>
          <a:lstStyle/>
          <a:p>
            <a:pPr algn="l">
              <a:lnSpc>
                <a:spcPts val="3562"/>
              </a:lnSpc>
            </a:pPr>
            <a:r>
              <a:rPr lang="en-US" sz="2874">
                <a:solidFill>
                  <a:srgbClr val="76B9FF"/>
                </a:solidFill>
                <a:latin typeface="Roboto Slab"/>
                <a:ea typeface="Roboto Slab"/>
                <a:cs typeface="Roboto Slab"/>
                <a:sym typeface="Roboto Slab"/>
              </a:rPr>
              <a:t>Use Case Diagram - Doctor</a:t>
            </a:r>
          </a:p>
        </p:txBody>
      </p:sp>
      <p:grpSp>
        <p:nvGrpSpPr>
          <p:cNvPr id="7" name="Group 7"/>
          <p:cNvGrpSpPr/>
          <p:nvPr/>
        </p:nvGrpSpPr>
        <p:grpSpPr>
          <a:xfrm>
            <a:off x="2694534" y="1440805"/>
            <a:ext cx="12898785" cy="7572375"/>
            <a:chOff x="0" y="0"/>
            <a:chExt cx="17198380" cy="10096500"/>
          </a:xfrm>
        </p:grpSpPr>
        <p:sp>
          <p:nvSpPr>
            <p:cNvPr id="8" name="Freeform 8" descr="preencoded.png"/>
            <p:cNvSpPr/>
            <p:nvPr/>
          </p:nvSpPr>
          <p:spPr>
            <a:xfrm>
              <a:off x="0" y="0"/>
              <a:ext cx="17198339" cy="10096500"/>
            </a:xfrm>
            <a:custGeom>
              <a:avLst/>
              <a:gdLst/>
              <a:ahLst/>
              <a:cxnLst/>
              <a:rect l="l" t="t" r="r" b="b"/>
              <a:pathLst>
                <a:path w="17198339" h="10096500">
                  <a:moveTo>
                    <a:pt x="0" y="0"/>
                  </a:moveTo>
                  <a:lnTo>
                    <a:pt x="17198339" y="0"/>
                  </a:lnTo>
                  <a:lnTo>
                    <a:pt x="17198339" y="10096500"/>
                  </a:lnTo>
                  <a:lnTo>
                    <a:pt x="0" y="10096500"/>
                  </a:lnTo>
                  <a:lnTo>
                    <a:pt x="0" y="0"/>
                  </a:lnTo>
                  <a:close/>
                </a:path>
              </a:pathLst>
            </a:custGeom>
            <a:blipFill>
              <a:blip r:embed="rId2"/>
              <a:stretch>
                <a:fillRect t="-7" b="-7"/>
              </a:stretch>
            </a:blipFill>
          </p:spPr>
          <p:txBody>
            <a:bodyPr/>
            <a:lstStyle/>
            <a:p>
              <a:endParaRPr lang="en-IN"/>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p:spPr>
          <p:txBody>
            <a:bodyPr/>
            <a:lstStyle/>
            <a:p>
              <a:endParaRPr lang="en-IN"/>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p:spPr>
          <p:txBody>
            <a:bodyPr/>
            <a:lstStyle/>
            <a:p>
              <a:endParaRPr lang="en-IN"/>
            </a:p>
          </p:txBody>
        </p:sp>
      </p:grpSp>
      <p:sp>
        <p:nvSpPr>
          <p:cNvPr id="6" name="TextBox 6"/>
          <p:cNvSpPr txBox="1"/>
          <p:nvPr/>
        </p:nvSpPr>
        <p:spPr>
          <a:xfrm>
            <a:off x="957709" y="733425"/>
            <a:ext cx="5620345" cy="574922"/>
          </a:xfrm>
          <a:prstGeom prst="rect">
            <a:avLst/>
          </a:prstGeom>
        </p:spPr>
        <p:txBody>
          <a:bodyPr lIns="0" tIns="0" rIns="0" bIns="0" rtlCol="0" anchor="t">
            <a:spAutoFit/>
          </a:bodyPr>
          <a:lstStyle/>
          <a:p>
            <a:pPr algn="l">
              <a:lnSpc>
                <a:spcPts val="4375"/>
              </a:lnSpc>
            </a:pPr>
            <a:r>
              <a:rPr lang="en-US" sz="3500">
                <a:solidFill>
                  <a:srgbClr val="76B9FF"/>
                </a:solidFill>
                <a:latin typeface="Roboto Slab"/>
                <a:ea typeface="Roboto Slab"/>
                <a:cs typeface="Roboto Slab"/>
                <a:sym typeface="Roboto Slab"/>
              </a:rPr>
              <a:t>Use Case Diagram - Admin</a:t>
            </a:r>
          </a:p>
        </p:txBody>
      </p:sp>
      <p:grpSp>
        <p:nvGrpSpPr>
          <p:cNvPr id="7" name="Group 7"/>
          <p:cNvGrpSpPr/>
          <p:nvPr/>
        </p:nvGrpSpPr>
        <p:grpSpPr>
          <a:xfrm>
            <a:off x="3143845" y="1575047"/>
            <a:ext cx="12000160" cy="7962305"/>
            <a:chOff x="0" y="0"/>
            <a:chExt cx="16000213" cy="10616407"/>
          </a:xfrm>
        </p:grpSpPr>
        <p:sp>
          <p:nvSpPr>
            <p:cNvPr id="8" name="Freeform 8" descr="preencoded.png"/>
            <p:cNvSpPr/>
            <p:nvPr/>
          </p:nvSpPr>
          <p:spPr>
            <a:xfrm>
              <a:off x="0" y="0"/>
              <a:ext cx="16000222" cy="10616438"/>
            </a:xfrm>
            <a:custGeom>
              <a:avLst/>
              <a:gdLst/>
              <a:ahLst/>
              <a:cxnLst/>
              <a:rect l="l" t="t" r="r" b="b"/>
              <a:pathLst>
                <a:path w="16000222" h="10616438">
                  <a:moveTo>
                    <a:pt x="0" y="0"/>
                  </a:moveTo>
                  <a:lnTo>
                    <a:pt x="16000222" y="0"/>
                  </a:lnTo>
                  <a:lnTo>
                    <a:pt x="16000222" y="10616438"/>
                  </a:lnTo>
                  <a:lnTo>
                    <a:pt x="0" y="10616438"/>
                  </a:lnTo>
                  <a:lnTo>
                    <a:pt x="0" y="0"/>
                  </a:lnTo>
                  <a:close/>
                </a:path>
              </a:pathLst>
            </a:custGeom>
            <a:blipFill>
              <a:blip r:embed="rId2"/>
              <a:stretch>
                <a:fillRect l="-1" r="-1"/>
              </a:stretch>
            </a:blipFill>
          </p:spPr>
          <p:txBody>
            <a:bodyPr/>
            <a:lstStyle/>
            <a:p>
              <a:endParaRPr lang="en-IN"/>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p:spPr>
          <p:txBody>
            <a:bodyPr/>
            <a:lstStyle/>
            <a:p>
              <a:endParaRPr lang="en-IN"/>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p:spPr>
          <p:txBody>
            <a:bodyPr/>
            <a:lstStyle/>
            <a:p>
              <a:endParaRPr lang="en-IN"/>
            </a:p>
          </p:txBody>
        </p:sp>
      </p:grpSp>
      <p:sp>
        <p:nvSpPr>
          <p:cNvPr id="6" name="TextBox 6"/>
          <p:cNvSpPr txBox="1"/>
          <p:nvPr/>
        </p:nvSpPr>
        <p:spPr>
          <a:xfrm>
            <a:off x="992238" y="801886"/>
            <a:ext cx="4607421" cy="595015"/>
          </a:xfrm>
          <a:prstGeom prst="rect">
            <a:avLst/>
          </a:prstGeom>
        </p:spPr>
        <p:txBody>
          <a:bodyPr lIns="0" tIns="0" rIns="0" bIns="0" rtlCol="0" anchor="t">
            <a:spAutoFit/>
          </a:bodyPr>
          <a:lstStyle/>
          <a:p>
            <a:pPr algn="l">
              <a:lnSpc>
                <a:spcPts val="4499"/>
              </a:lnSpc>
            </a:pPr>
            <a:r>
              <a:rPr lang="en-US" sz="3625">
                <a:solidFill>
                  <a:srgbClr val="76B9FF"/>
                </a:solidFill>
                <a:latin typeface="Roboto Slab"/>
                <a:ea typeface="Roboto Slab"/>
                <a:cs typeface="Roboto Slab"/>
                <a:sym typeface="Roboto Slab"/>
              </a:rPr>
              <a:t>Sequence Diagram </a:t>
            </a:r>
          </a:p>
        </p:txBody>
      </p:sp>
      <p:grpSp>
        <p:nvGrpSpPr>
          <p:cNvPr id="7" name="Group 7"/>
          <p:cNvGrpSpPr/>
          <p:nvPr/>
        </p:nvGrpSpPr>
        <p:grpSpPr>
          <a:xfrm>
            <a:off x="2581424" y="1673275"/>
            <a:ext cx="13125004" cy="7792641"/>
            <a:chOff x="0" y="0"/>
            <a:chExt cx="17500005" cy="10390188"/>
          </a:xfrm>
        </p:grpSpPr>
        <p:sp>
          <p:nvSpPr>
            <p:cNvPr id="8" name="Freeform 8" descr="preencoded.png"/>
            <p:cNvSpPr/>
            <p:nvPr/>
          </p:nvSpPr>
          <p:spPr>
            <a:xfrm>
              <a:off x="0" y="0"/>
              <a:ext cx="17499964" cy="10390251"/>
            </a:xfrm>
            <a:custGeom>
              <a:avLst/>
              <a:gdLst/>
              <a:ahLst/>
              <a:cxnLst/>
              <a:rect l="l" t="t" r="r" b="b"/>
              <a:pathLst>
                <a:path w="17499964" h="10390251">
                  <a:moveTo>
                    <a:pt x="0" y="0"/>
                  </a:moveTo>
                  <a:lnTo>
                    <a:pt x="17499964" y="0"/>
                  </a:lnTo>
                  <a:lnTo>
                    <a:pt x="17499964" y="10390251"/>
                  </a:lnTo>
                  <a:lnTo>
                    <a:pt x="0" y="10390251"/>
                  </a:lnTo>
                  <a:lnTo>
                    <a:pt x="0" y="0"/>
                  </a:lnTo>
                  <a:close/>
                </a:path>
              </a:pathLst>
            </a:custGeom>
            <a:blipFill>
              <a:blip r:embed="rId2"/>
              <a:stretch>
                <a:fillRect l="-9" r="-9"/>
              </a:stretch>
            </a:blipFill>
          </p:spPr>
          <p:txBody>
            <a:bodyPr/>
            <a:lstStyle/>
            <a:p>
              <a:endParaRPr lang="en-IN"/>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p:spPr>
          <p:txBody>
            <a:bodyPr/>
            <a:lstStyle/>
            <a:p>
              <a:endParaRPr lang="en-IN"/>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p:spPr>
          <p:txBody>
            <a:bodyPr/>
            <a:lstStyle/>
            <a:p>
              <a:endParaRPr lang="en-IN"/>
            </a:p>
          </p:txBody>
        </p:sp>
      </p:grpSp>
      <p:sp>
        <p:nvSpPr>
          <p:cNvPr id="6" name="TextBox 6"/>
          <p:cNvSpPr txBox="1"/>
          <p:nvPr/>
        </p:nvSpPr>
        <p:spPr>
          <a:xfrm>
            <a:off x="496044" y="370731"/>
            <a:ext cx="2303710" cy="307033"/>
          </a:xfrm>
          <a:prstGeom prst="rect">
            <a:avLst/>
          </a:prstGeom>
        </p:spPr>
        <p:txBody>
          <a:bodyPr lIns="0" tIns="0" rIns="0" bIns="0" rtlCol="0" anchor="t">
            <a:spAutoFit/>
          </a:bodyPr>
          <a:lstStyle/>
          <a:p>
            <a:pPr algn="l">
              <a:lnSpc>
                <a:spcPts val="2249"/>
              </a:lnSpc>
            </a:pPr>
            <a:r>
              <a:rPr lang="en-US" sz="1812">
                <a:solidFill>
                  <a:srgbClr val="76B9FF"/>
                </a:solidFill>
                <a:latin typeface="Roboto Slab"/>
                <a:ea typeface="Roboto Slab"/>
                <a:cs typeface="Roboto Slab"/>
                <a:sym typeface="Roboto Slab"/>
              </a:rPr>
              <a:t>Activity Diagram </a:t>
            </a:r>
          </a:p>
        </p:txBody>
      </p:sp>
      <p:grpSp>
        <p:nvGrpSpPr>
          <p:cNvPr id="7" name="Group 7"/>
          <p:cNvGrpSpPr/>
          <p:nvPr/>
        </p:nvGrpSpPr>
        <p:grpSpPr>
          <a:xfrm>
            <a:off x="7816006" y="815876"/>
            <a:ext cx="2655986" cy="11722894"/>
            <a:chOff x="0" y="0"/>
            <a:chExt cx="3541315" cy="15630525"/>
          </a:xfrm>
        </p:grpSpPr>
        <p:sp>
          <p:nvSpPr>
            <p:cNvPr id="8" name="Freeform 8" descr="preencoded.png"/>
            <p:cNvSpPr/>
            <p:nvPr/>
          </p:nvSpPr>
          <p:spPr>
            <a:xfrm>
              <a:off x="0" y="0"/>
              <a:ext cx="3541268" cy="15630525"/>
            </a:xfrm>
            <a:custGeom>
              <a:avLst/>
              <a:gdLst/>
              <a:ahLst/>
              <a:cxnLst/>
              <a:rect l="l" t="t" r="r" b="b"/>
              <a:pathLst>
                <a:path w="3541268" h="15630525">
                  <a:moveTo>
                    <a:pt x="0" y="0"/>
                  </a:moveTo>
                  <a:lnTo>
                    <a:pt x="3541268" y="0"/>
                  </a:lnTo>
                  <a:lnTo>
                    <a:pt x="3541268" y="15630525"/>
                  </a:lnTo>
                  <a:lnTo>
                    <a:pt x="0" y="15630525"/>
                  </a:lnTo>
                  <a:lnTo>
                    <a:pt x="0" y="0"/>
                  </a:lnTo>
                  <a:close/>
                </a:path>
              </a:pathLst>
            </a:custGeom>
            <a:blipFill>
              <a:blip r:embed="rId2"/>
              <a:stretch>
                <a:fillRect l="-17" r="-19"/>
              </a:stretch>
            </a:blipFill>
          </p:spPr>
          <p:txBody>
            <a:bodyPr/>
            <a:lstStyle/>
            <a:p>
              <a:endParaRPr lang="en-IN"/>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p:spPr>
          <p:txBody>
            <a:bodyPr/>
            <a:lstStyle/>
            <a:p>
              <a:endParaRPr lang="en-IN"/>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p:spPr>
          <p:txBody>
            <a:bodyPr/>
            <a:lstStyle/>
            <a:p>
              <a:endParaRPr lang="en-IN"/>
            </a:p>
          </p:txBody>
        </p:sp>
      </p:grpSp>
      <p:grpSp>
        <p:nvGrpSpPr>
          <p:cNvPr id="6" name="Group 6"/>
          <p:cNvGrpSpPr/>
          <p:nvPr/>
        </p:nvGrpSpPr>
        <p:grpSpPr>
          <a:xfrm>
            <a:off x="16049019" y="9686925"/>
            <a:ext cx="2153256" cy="514350"/>
            <a:chOff x="0" y="0"/>
            <a:chExt cx="2871008" cy="685800"/>
          </a:xfrm>
        </p:grpSpPr>
        <p:sp>
          <p:nvSpPr>
            <p:cNvPr id="7" name="Freeform 7" descr="preencoded.png">
              <a:hlinkClick r:id="rId2" tooltip="https://gamma.app/?utm_source=made-with-gamma"/>
            </p:cNvPr>
            <p:cNvSpPr/>
            <p:nvPr/>
          </p:nvSpPr>
          <p:spPr>
            <a:xfrm>
              <a:off x="0" y="0"/>
              <a:ext cx="2870962" cy="685800"/>
            </a:xfrm>
            <a:custGeom>
              <a:avLst/>
              <a:gdLst/>
              <a:ahLst/>
              <a:cxnLst/>
              <a:rect l="l" t="t" r="r" b="b"/>
              <a:pathLst>
                <a:path w="2870962" h="685800">
                  <a:moveTo>
                    <a:pt x="0" y="0"/>
                  </a:moveTo>
                  <a:lnTo>
                    <a:pt x="2870962" y="0"/>
                  </a:lnTo>
                  <a:lnTo>
                    <a:pt x="2870962" y="685800"/>
                  </a:lnTo>
                  <a:lnTo>
                    <a:pt x="0" y="685800"/>
                  </a:lnTo>
                  <a:lnTo>
                    <a:pt x="0" y="0"/>
                  </a:lnTo>
                  <a:close/>
                </a:path>
              </a:pathLst>
            </a:custGeom>
            <a:blipFill>
              <a:blip r:embed="rId3"/>
              <a:stretch>
                <a:fillRect r="-1"/>
              </a:stretch>
            </a:blipFill>
          </p:spPr>
          <p:txBody>
            <a:bodyPr/>
            <a:lstStyle/>
            <a:p>
              <a:endParaRPr lang="en-IN"/>
            </a:p>
          </p:txBody>
        </p:sp>
      </p:grpSp>
      <p:grpSp>
        <p:nvGrpSpPr>
          <p:cNvPr id="8" name="Group 8"/>
          <p:cNvGrpSpPr/>
          <p:nvPr/>
        </p:nvGrpSpPr>
        <p:grpSpPr>
          <a:xfrm>
            <a:off x="0" y="0"/>
            <a:ext cx="18288000" cy="10287000"/>
            <a:chOff x="0" y="0"/>
            <a:chExt cx="24384000" cy="13716000"/>
          </a:xfrm>
        </p:grpSpPr>
        <p:sp>
          <p:nvSpPr>
            <p:cNvPr id="9" name="Freeform 9"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4"/>
              <a:stretch>
                <a:fillRect/>
              </a:stretch>
            </a:blipFill>
          </p:spPr>
          <p:txBody>
            <a:bodyPr/>
            <a:lstStyle/>
            <a:p>
              <a:endParaRPr lang="en-IN"/>
            </a:p>
          </p:txBody>
        </p:sp>
      </p:grpSp>
      <p:grpSp>
        <p:nvGrpSpPr>
          <p:cNvPr id="10" name="Group 10"/>
          <p:cNvGrpSpPr/>
          <p:nvPr/>
        </p:nvGrpSpPr>
        <p:grpSpPr>
          <a:xfrm>
            <a:off x="0" y="0"/>
            <a:ext cx="18288000" cy="10287000"/>
            <a:chOff x="0" y="0"/>
            <a:chExt cx="24384000" cy="13716000"/>
          </a:xfrm>
        </p:grpSpPr>
        <p:sp>
          <p:nvSpPr>
            <p:cNvPr id="11" name="Freeform 11"/>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alpha val="63922"/>
              </a:srgbClr>
            </a:solidFill>
          </p:spPr>
          <p:txBody>
            <a:bodyPr/>
            <a:lstStyle/>
            <a:p>
              <a:endParaRPr lang="en-IN"/>
            </a:p>
          </p:txBody>
        </p:sp>
      </p:grpSp>
      <p:sp>
        <p:nvSpPr>
          <p:cNvPr id="12" name="TextBox 12"/>
          <p:cNvSpPr txBox="1"/>
          <p:nvPr/>
        </p:nvSpPr>
        <p:spPr>
          <a:xfrm>
            <a:off x="2055614" y="3760886"/>
            <a:ext cx="14176622" cy="1829246"/>
          </a:xfrm>
          <a:prstGeom prst="rect">
            <a:avLst/>
          </a:prstGeom>
        </p:spPr>
        <p:txBody>
          <a:bodyPr lIns="0" tIns="0" rIns="0" bIns="0" rtlCol="0" anchor="t">
            <a:spAutoFit/>
          </a:bodyPr>
          <a:lstStyle/>
          <a:p>
            <a:pPr algn="ctr">
              <a:lnSpc>
                <a:spcPts val="13937"/>
              </a:lnSpc>
            </a:pPr>
            <a:r>
              <a:rPr lang="en-US" sz="11124">
                <a:solidFill>
                  <a:srgbClr val="76B9FF"/>
                </a:solidFill>
                <a:latin typeface="Roboto Slab"/>
                <a:ea typeface="Roboto Slab"/>
                <a:cs typeface="Roboto Slab"/>
                <a:sym typeface="Roboto Slab"/>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p:spPr>
          <p:txBody>
            <a:bodyPr/>
            <a:lstStyle/>
            <a:p>
              <a:endParaRPr lang="en-IN"/>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p:spPr>
          <p:txBody>
            <a:bodyPr/>
            <a:lstStyle/>
            <a:p>
              <a:endParaRPr lang="en-IN"/>
            </a:p>
          </p:txBody>
        </p:sp>
      </p:grpSp>
      <p:grpSp>
        <p:nvGrpSpPr>
          <p:cNvPr id="6" name="Group 6"/>
          <p:cNvGrpSpPr/>
          <p:nvPr/>
        </p:nvGrpSpPr>
        <p:grpSpPr>
          <a:xfrm>
            <a:off x="0" y="0"/>
            <a:ext cx="6858000" cy="10287000"/>
            <a:chOff x="0" y="0"/>
            <a:chExt cx="9144000" cy="13716000"/>
          </a:xfrm>
        </p:grpSpPr>
        <p:sp>
          <p:nvSpPr>
            <p:cNvPr id="7" name="Freeform 7" descr="preencoded.png"/>
            <p:cNvSpPr/>
            <p:nvPr/>
          </p:nvSpPr>
          <p:spPr>
            <a:xfrm>
              <a:off x="0" y="0"/>
              <a:ext cx="9144000" cy="13716000"/>
            </a:xfrm>
            <a:custGeom>
              <a:avLst/>
              <a:gdLst/>
              <a:ahLst/>
              <a:cxnLst/>
              <a:rect l="l" t="t" r="r" b="b"/>
              <a:pathLst>
                <a:path w="9144000" h="13716000">
                  <a:moveTo>
                    <a:pt x="0" y="0"/>
                  </a:moveTo>
                  <a:lnTo>
                    <a:pt x="9144000" y="0"/>
                  </a:lnTo>
                  <a:lnTo>
                    <a:pt x="9144000" y="13716000"/>
                  </a:lnTo>
                  <a:lnTo>
                    <a:pt x="0" y="13716000"/>
                  </a:lnTo>
                  <a:lnTo>
                    <a:pt x="0" y="0"/>
                  </a:lnTo>
                  <a:close/>
                </a:path>
              </a:pathLst>
            </a:custGeom>
            <a:blipFill>
              <a:blip r:embed="rId2"/>
              <a:stretch>
                <a:fillRect/>
              </a:stretch>
            </a:blipFill>
          </p:spPr>
          <p:txBody>
            <a:bodyPr/>
            <a:lstStyle/>
            <a:p>
              <a:endParaRPr lang="en-IN"/>
            </a:p>
          </p:txBody>
        </p:sp>
      </p:grpSp>
      <p:sp>
        <p:nvSpPr>
          <p:cNvPr id="8" name="TextBox 8"/>
          <p:cNvSpPr txBox="1"/>
          <p:nvPr/>
        </p:nvSpPr>
        <p:spPr>
          <a:xfrm>
            <a:off x="7850237" y="1329035"/>
            <a:ext cx="7088237" cy="905024"/>
          </a:xfrm>
          <a:prstGeom prst="rect">
            <a:avLst/>
          </a:prstGeom>
        </p:spPr>
        <p:txBody>
          <a:bodyPr lIns="0" tIns="0" rIns="0" bIns="0" rtlCol="0" anchor="t">
            <a:spAutoFit/>
          </a:bodyPr>
          <a:lstStyle/>
          <a:p>
            <a:pPr algn="l">
              <a:lnSpc>
                <a:spcPts val="6937"/>
              </a:lnSpc>
            </a:pPr>
            <a:r>
              <a:rPr lang="en-US" sz="5562">
                <a:solidFill>
                  <a:srgbClr val="76B9FF"/>
                </a:solidFill>
                <a:latin typeface="Roboto Slab"/>
                <a:ea typeface="Roboto Slab"/>
                <a:cs typeface="Roboto Slab"/>
                <a:sym typeface="Roboto Slab"/>
              </a:rPr>
              <a:t>Introduction</a:t>
            </a:r>
          </a:p>
        </p:txBody>
      </p:sp>
      <p:sp>
        <p:nvSpPr>
          <p:cNvPr id="9" name="TextBox 9"/>
          <p:cNvSpPr txBox="1"/>
          <p:nvPr/>
        </p:nvSpPr>
        <p:spPr>
          <a:xfrm>
            <a:off x="7850237" y="2564011"/>
            <a:ext cx="9445526" cy="2817019"/>
          </a:xfrm>
          <a:prstGeom prst="rect">
            <a:avLst/>
          </a:prstGeom>
        </p:spPr>
        <p:txBody>
          <a:bodyPr lIns="0" tIns="0" rIns="0" bIns="0" rtlCol="0" anchor="t">
            <a:spAutoFit/>
          </a:bodyPr>
          <a:lstStyle/>
          <a:p>
            <a:pPr algn="l">
              <a:lnSpc>
                <a:spcPts val="3562"/>
              </a:lnSpc>
            </a:pPr>
            <a:r>
              <a:rPr lang="en-US" sz="2187">
                <a:solidFill>
                  <a:srgbClr val="D6E5EF"/>
                </a:solidFill>
                <a:latin typeface="Roboto"/>
                <a:ea typeface="Roboto"/>
                <a:cs typeface="Roboto"/>
                <a:sym typeface="Roboto"/>
              </a:rPr>
              <a:t>The Online Healthcare Consultation System is a web-based platform designed to simplify and digitize the interaction between patients and doctors. In today’s fast-paced world, accessing timely healthcare can be challenging due to distance, busy schedules. This system aims to solve those issues by allowing patients to book appointments, consult doctors, and receive digital prescriptions from the comfort of their homes.</a:t>
            </a:r>
          </a:p>
        </p:txBody>
      </p:sp>
      <p:sp>
        <p:nvSpPr>
          <p:cNvPr id="10" name="TextBox 10"/>
          <p:cNvSpPr txBox="1"/>
          <p:nvPr/>
        </p:nvSpPr>
        <p:spPr>
          <a:xfrm>
            <a:off x="7850237" y="5604719"/>
            <a:ext cx="9445526" cy="548879"/>
          </a:xfrm>
          <a:prstGeom prst="rect">
            <a:avLst/>
          </a:prstGeom>
        </p:spPr>
        <p:txBody>
          <a:bodyPr lIns="0" tIns="0" rIns="0" bIns="0" rtlCol="0" anchor="t">
            <a:spAutoFit/>
          </a:bodyPr>
          <a:lstStyle/>
          <a:p>
            <a:pPr algn="l">
              <a:lnSpc>
                <a:spcPts val="3562"/>
              </a:lnSpc>
            </a:pPr>
            <a:r>
              <a:rPr lang="en-US" sz="2187">
                <a:solidFill>
                  <a:srgbClr val="D6E5EF"/>
                </a:solidFill>
                <a:latin typeface="Roboto"/>
                <a:ea typeface="Roboto"/>
                <a:cs typeface="Roboto"/>
                <a:sym typeface="Roboto"/>
              </a:rPr>
              <a:t>The system supports three main types of users:</a:t>
            </a:r>
          </a:p>
        </p:txBody>
      </p:sp>
      <p:sp>
        <p:nvSpPr>
          <p:cNvPr id="11" name="TextBox 11"/>
          <p:cNvSpPr txBox="1"/>
          <p:nvPr/>
        </p:nvSpPr>
        <p:spPr>
          <a:xfrm>
            <a:off x="7850237" y="6377285"/>
            <a:ext cx="9445526" cy="548879"/>
          </a:xfrm>
          <a:prstGeom prst="rect">
            <a:avLst/>
          </a:prstGeom>
        </p:spPr>
        <p:txBody>
          <a:bodyPr lIns="0" tIns="0" rIns="0" bIns="0" rtlCol="0" anchor="t">
            <a:spAutoFit/>
          </a:bodyPr>
          <a:lstStyle/>
          <a:p>
            <a:pPr marL="329902" lvl="1" indent="-164951" algn="l">
              <a:lnSpc>
                <a:spcPts val="3562"/>
              </a:lnSpc>
              <a:buFont typeface="Arial"/>
              <a:buChar char="•"/>
            </a:pPr>
            <a:r>
              <a:rPr lang="en-US" sz="2187">
                <a:solidFill>
                  <a:srgbClr val="D6E5EF"/>
                </a:solidFill>
                <a:latin typeface="Roboto"/>
                <a:ea typeface="Roboto"/>
                <a:cs typeface="Roboto"/>
                <a:sym typeface="Roboto"/>
              </a:rPr>
              <a:t>Patients: who can register, search for doctors, and book appointments.</a:t>
            </a:r>
          </a:p>
        </p:txBody>
      </p:sp>
      <p:sp>
        <p:nvSpPr>
          <p:cNvPr id="12" name="TextBox 12"/>
          <p:cNvSpPr txBox="1"/>
          <p:nvPr/>
        </p:nvSpPr>
        <p:spPr>
          <a:xfrm>
            <a:off x="7850237" y="6930032"/>
            <a:ext cx="9445526" cy="1002506"/>
          </a:xfrm>
          <a:prstGeom prst="rect">
            <a:avLst/>
          </a:prstGeom>
        </p:spPr>
        <p:txBody>
          <a:bodyPr lIns="0" tIns="0" rIns="0" bIns="0" rtlCol="0" anchor="t">
            <a:spAutoFit/>
          </a:bodyPr>
          <a:lstStyle/>
          <a:p>
            <a:pPr marL="329902" lvl="1" indent="-164951" algn="l">
              <a:lnSpc>
                <a:spcPts val="3562"/>
              </a:lnSpc>
              <a:buFont typeface="Arial"/>
              <a:buChar char="•"/>
            </a:pPr>
            <a:r>
              <a:rPr lang="en-US" sz="2187">
                <a:solidFill>
                  <a:srgbClr val="D6E5EF"/>
                </a:solidFill>
                <a:latin typeface="Roboto"/>
                <a:ea typeface="Roboto"/>
                <a:cs typeface="Roboto"/>
                <a:sym typeface="Roboto"/>
              </a:rPr>
              <a:t>Doctors: who can manage their availability, consult patients, and provide prescriptions.</a:t>
            </a:r>
          </a:p>
        </p:txBody>
      </p:sp>
      <p:sp>
        <p:nvSpPr>
          <p:cNvPr id="13" name="TextBox 13"/>
          <p:cNvSpPr txBox="1"/>
          <p:nvPr/>
        </p:nvSpPr>
        <p:spPr>
          <a:xfrm>
            <a:off x="7850237" y="7936409"/>
            <a:ext cx="9445526" cy="1002506"/>
          </a:xfrm>
          <a:prstGeom prst="rect">
            <a:avLst/>
          </a:prstGeom>
        </p:spPr>
        <p:txBody>
          <a:bodyPr lIns="0" tIns="0" rIns="0" bIns="0" rtlCol="0" anchor="t">
            <a:spAutoFit/>
          </a:bodyPr>
          <a:lstStyle/>
          <a:p>
            <a:pPr marL="329902" lvl="1" indent="-164951" algn="l">
              <a:lnSpc>
                <a:spcPts val="3562"/>
              </a:lnSpc>
              <a:buFont typeface="Arial"/>
              <a:buChar char="•"/>
            </a:pPr>
            <a:r>
              <a:rPr lang="en-US" sz="2187">
                <a:solidFill>
                  <a:srgbClr val="D6E5EF"/>
                </a:solidFill>
                <a:latin typeface="Roboto"/>
                <a:ea typeface="Roboto"/>
                <a:cs typeface="Roboto"/>
                <a:sym typeface="Roboto"/>
              </a:rPr>
              <a:t>Admins: who monitor the overall system and manage users and appointments.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p:spPr>
          <p:txBody>
            <a:bodyPr/>
            <a:lstStyle/>
            <a:p>
              <a:endParaRPr lang="en-IN"/>
            </a:p>
          </p:txBody>
        </p:sp>
      </p:grpSp>
      <p:grpSp>
        <p:nvGrpSpPr>
          <p:cNvPr id="4" name="Group 4"/>
          <p:cNvGrpSpPr/>
          <p:nvPr/>
        </p:nvGrpSpPr>
        <p:grpSpPr>
          <a:xfrm>
            <a:off x="-6176" y="0"/>
            <a:ext cx="18288000" cy="10287000"/>
            <a:chOff x="311945" y="-150779"/>
            <a:chExt cx="24384000" cy="13716000"/>
          </a:xfrm>
        </p:grpSpPr>
        <p:sp>
          <p:nvSpPr>
            <p:cNvPr id="5" name="Freeform 5"/>
            <p:cNvSpPr/>
            <p:nvPr/>
          </p:nvSpPr>
          <p:spPr>
            <a:xfrm>
              <a:off x="311945" y="-150779"/>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p:spPr>
          <p:txBody>
            <a:bodyPr/>
            <a:lstStyle/>
            <a:p>
              <a:endParaRPr lang="en-IN"/>
            </a:p>
          </p:txBody>
        </p:sp>
      </p:grpSp>
      <p:sp>
        <p:nvSpPr>
          <p:cNvPr id="6" name="TextBox 6"/>
          <p:cNvSpPr txBox="1"/>
          <p:nvPr/>
        </p:nvSpPr>
        <p:spPr>
          <a:xfrm>
            <a:off x="992238" y="1496466"/>
            <a:ext cx="8385721" cy="905024"/>
          </a:xfrm>
          <a:prstGeom prst="rect">
            <a:avLst/>
          </a:prstGeom>
        </p:spPr>
        <p:txBody>
          <a:bodyPr lIns="0" tIns="0" rIns="0" bIns="0" rtlCol="0" anchor="t">
            <a:spAutoFit/>
          </a:bodyPr>
          <a:lstStyle/>
          <a:p>
            <a:pPr algn="l">
              <a:lnSpc>
                <a:spcPts val="6937"/>
              </a:lnSpc>
            </a:pPr>
            <a:r>
              <a:rPr lang="en-US" sz="5562">
                <a:solidFill>
                  <a:srgbClr val="76B9FF"/>
                </a:solidFill>
                <a:latin typeface="Roboto Slab"/>
                <a:ea typeface="Roboto Slab"/>
                <a:cs typeface="Roboto Slab"/>
                <a:sym typeface="Roboto Slab"/>
              </a:rPr>
              <a:t>Problem Faced By People</a:t>
            </a:r>
          </a:p>
        </p:txBody>
      </p:sp>
      <p:grpSp>
        <p:nvGrpSpPr>
          <p:cNvPr id="7" name="Group 7"/>
          <p:cNvGrpSpPr/>
          <p:nvPr/>
        </p:nvGrpSpPr>
        <p:grpSpPr>
          <a:xfrm>
            <a:off x="992238" y="2968526"/>
            <a:ext cx="637878" cy="637878"/>
            <a:chOff x="0" y="0"/>
            <a:chExt cx="850503" cy="850503"/>
          </a:xfrm>
        </p:grpSpPr>
        <p:sp>
          <p:nvSpPr>
            <p:cNvPr id="8" name="Freeform 8"/>
            <p:cNvSpPr/>
            <p:nvPr/>
          </p:nvSpPr>
          <p:spPr>
            <a:xfrm>
              <a:off x="0" y="0"/>
              <a:ext cx="850392" cy="850519"/>
            </a:xfrm>
            <a:custGeom>
              <a:avLst/>
              <a:gdLst/>
              <a:ahLst/>
              <a:cxnLst/>
              <a:rect l="l" t="t" r="r" b="b"/>
              <a:pathLst>
                <a:path w="850392" h="850519">
                  <a:moveTo>
                    <a:pt x="0" y="56642"/>
                  </a:moveTo>
                  <a:cubicBezTo>
                    <a:pt x="0" y="25400"/>
                    <a:pt x="25400" y="0"/>
                    <a:pt x="56642" y="0"/>
                  </a:cubicBezTo>
                  <a:lnTo>
                    <a:pt x="793750" y="0"/>
                  </a:lnTo>
                  <a:cubicBezTo>
                    <a:pt x="825119" y="0"/>
                    <a:pt x="850392" y="25400"/>
                    <a:pt x="850392" y="56642"/>
                  </a:cubicBezTo>
                  <a:lnTo>
                    <a:pt x="850392" y="793750"/>
                  </a:lnTo>
                  <a:cubicBezTo>
                    <a:pt x="850392" y="825119"/>
                    <a:pt x="824992" y="850392"/>
                    <a:pt x="793750" y="850392"/>
                  </a:cubicBezTo>
                  <a:lnTo>
                    <a:pt x="56642" y="850392"/>
                  </a:lnTo>
                  <a:cubicBezTo>
                    <a:pt x="25400" y="850519"/>
                    <a:pt x="0" y="825119"/>
                    <a:pt x="0" y="793750"/>
                  </a:cubicBezTo>
                  <a:close/>
                </a:path>
              </a:pathLst>
            </a:custGeom>
            <a:solidFill>
              <a:srgbClr val="3F4652"/>
            </a:solidFill>
          </p:spPr>
          <p:txBody>
            <a:bodyPr/>
            <a:lstStyle/>
            <a:p>
              <a:endParaRPr lang="en-IN"/>
            </a:p>
          </p:txBody>
        </p:sp>
      </p:grpSp>
      <p:sp>
        <p:nvSpPr>
          <p:cNvPr id="9" name="TextBox 9"/>
          <p:cNvSpPr txBox="1"/>
          <p:nvPr/>
        </p:nvSpPr>
        <p:spPr>
          <a:xfrm>
            <a:off x="1913632" y="3046810"/>
            <a:ext cx="8789640" cy="461962"/>
          </a:xfrm>
          <a:prstGeom prst="rect">
            <a:avLst/>
          </a:prstGeom>
        </p:spPr>
        <p:txBody>
          <a:bodyPr lIns="0" tIns="0" rIns="0" bIns="0" rtlCol="0" anchor="t">
            <a:spAutoFit/>
          </a:bodyPr>
          <a:lstStyle/>
          <a:p>
            <a:pPr algn="l">
              <a:lnSpc>
                <a:spcPts val="3437"/>
              </a:lnSpc>
            </a:pPr>
            <a:r>
              <a:rPr lang="en-US" sz="2750">
                <a:solidFill>
                  <a:srgbClr val="D6E5EF"/>
                </a:solidFill>
                <a:latin typeface="Roboto Slab"/>
                <a:ea typeface="Roboto Slab"/>
                <a:cs typeface="Roboto Slab"/>
                <a:sym typeface="Roboto Slab"/>
              </a:rPr>
              <a:t>Access to quality healthcare is limited in rural areas.</a:t>
            </a:r>
          </a:p>
        </p:txBody>
      </p:sp>
      <p:grpSp>
        <p:nvGrpSpPr>
          <p:cNvPr id="10" name="Group 10"/>
          <p:cNvGrpSpPr/>
          <p:nvPr/>
        </p:nvGrpSpPr>
        <p:grpSpPr>
          <a:xfrm>
            <a:off x="1016244" y="4314229"/>
            <a:ext cx="637878" cy="637878"/>
            <a:chOff x="0" y="0"/>
            <a:chExt cx="850503" cy="850503"/>
          </a:xfrm>
        </p:grpSpPr>
        <p:sp>
          <p:nvSpPr>
            <p:cNvPr id="11" name="Freeform 11"/>
            <p:cNvSpPr/>
            <p:nvPr/>
          </p:nvSpPr>
          <p:spPr>
            <a:xfrm>
              <a:off x="0" y="0"/>
              <a:ext cx="850392" cy="850519"/>
            </a:xfrm>
            <a:custGeom>
              <a:avLst/>
              <a:gdLst/>
              <a:ahLst/>
              <a:cxnLst/>
              <a:rect l="l" t="t" r="r" b="b"/>
              <a:pathLst>
                <a:path w="850392" h="850519">
                  <a:moveTo>
                    <a:pt x="0" y="56642"/>
                  </a:moveTo>
                  <a:cubicBezTo>
                    <a:pt x="0" y="25400"/>
                    <a:pt x="25400" y="0"/>
                    <a:pt x="56642" y="0"/>
                  </a:cubicBezTo>
                  <a:lnTo>
                    <a:pt x="793750" y="0"/>
                  </a:lnTo>
                  <a:cubicBezTo>
                    <a:pt x="825119" y="0"/>
                    <a:pt x="850392" y="25400"/>
                    <a:pt x="850392" y="56642"/>
                  </a:cubicBezTo>
                  <a:lnTo>
                    <a:pt x="850392" y="793750"/>
                  </a:lnTo>
                  <a:cubicBezTo>
                    <a:pt x="850392" y="825119"/>
                    <a:pt x="824992" y="850392"/>
                    <a:pt x="793750" y="850392"/>
                  </a:cubicBezTo>
                  <a:lnTo>
                    <a:pt x="56642" y="850392"/>
                  </a:lnTo>
                  <a:cubicBezTo>
                    <a:pt x="25400" y="850519"/>
                    <a:pt x="0" y="825119"/>
                    <a:pt x="0" y="793750"/>
                  </a:cubicBezTo>
                  <a:close/>
                </a:path>
              </a:pathLst>
            </a:custGeom>
            <a:solidFill>
              <a:srgbClr val="3F4652"/>
            </a:solidFill>
          </p:spPr>
          <p:txBody>
            <a:bodyPr/>
            <a:lstStyle/>
            <a:p>
              <a:endParaRPr lang="en-IN"/>
            </a:p>
          </p:txBody>
        </p:sp>
      </p:grpSp>
      <p:sp>
        <p:nvSpPr>
          <p:cNvPr id="12" name="TextBox 12"/>
          <p:cNvSpPr txBox="1"/>
          <p:nvPr/>
        </p:nvSpPr>
        <p:spPr>
          <a:xfrm>
            <a:off x="1925783" y="4433765"/>
            <a:ext cx="10646569" cy="461962"/>
          </a:xfrm>
          <a:prstGeom prst="rect">
            <a:avLst/>
          </a:prstGeom>
        </p:spPr>
        <p:txBody>
          <a:bodyPr lIns="0" tIns="0" rIns="0" bIns="0" rtlCol="0" anchor="t">
            <a:spAutoFit/>
          </a:bodyPr>
          <a:lstStyle/>
          <a:p>
            <a:pPr algn="l">
              <a:lnSpc>
                <a:spcPts val="3437"/>
              </a:lnSpc>
            </a:pPr>
            <a:r>
              <a:rPr lang="en-US" sz="2750" dirty="0">
                <a:solidFill>
                  <a:srgbClr val="D6E5EF"/>
                </a:solidFill>
                <a:latin typeface="Roboto Slab"/>
                <a:ea typeface="Roboto Slab"/>
                <a:cs typeface="Roboto Slab"/>
                <a:sym typeface="Roboto Slab"/>
              </a:rPr>
              <a:t>Urban hospitals are often overcrowded with long waiting times.</a:t>
            </a:r>
          </a:p>
        </p:txBody>
      </p:sp>
      <p:grpSp>
        <p:nvGrpSpPr>
          <p:cNvPr id="13" name="Group 13"/>
          <p:cNvGrpSpPr/>
          <p:nvPr/>
        </p:nvGrpSpPr>
        <p:grpSpPr>
          <a:xfrm>
            <a:off x="1018391" y="5698828"/>
            <a:ext cx="637878" cy="637877"/>
            <a:chOff x="0" y="0"/>
            <a:chExt cx="850503" cy="850503"/>
          </a:xfrm>
        </p:grpSpPr>
        <p:sp>
          <p:nvSpPr>
            <p:cNvPr id="14" name="Freeform 14"/>
            <p:cNvSpPr/>
            <p:nvPr/>
          </p:nvSpPr>
          <p:spPr>
            <a:xfrm>
              <a:off x="0" y="0"/>
              <a:ext cx="850392" cy="850519"/>
            </a:xfrm>
            <a:custGeom>
              <a:avLst/>
              <a:gdLst/>
              <a:ahLst/>
              <a:cxnLst/>
              <a:rect l="l" t="t" r="r" b="b"/>
              <a:pathLst>
                <a:path w="850392" h="850519">
                  <a:moveTo>
                    <a:pt x="0" y="56642"/>
                  </a:moveTo>
                  <a:cubicBezTo>
                    <a:pt x="0" y="25400"/>
                    <a:pt x="25400" y="0"/>
                    <a:pt x="56642" y="0"/>
                  </a:cubicBezTo>
                  <a:lnTo>
                    <a:pt x="793750" y="0"/>
                  </a:lnTo>
                  <a:cubicBezTo>
                    <a:pt x="825119" y="0"/>
                    <a:pt x="850392" y="25400"/>
                    <a:pt x="850392" y="56642"/>
                  </a:cubicBezTo>
                  <a:lnTo>
                    <a:pt x="850392" y="793750"/>
                  </a:lnTo>
                  <a:cubicBezTo>
                    <a:pt x="850392" y="825119"/>
                    <a:pt x="824992" y="850392"/>
                    <a:pt x="793750" y="850392"/>
                  </a:cubicBezTo>
                  <a:lnTo>
                    <a:pt x="56642" y="850392"/>
                  </a:lnTo>
                  <a:cubicBezTo>
                    <a:pt x="25400" y="850519"/>
                    <a:pt x="0" y="825119"/>
                    <a:pt x="0" y="793750"/>
                  </a:cubicBezTo>
                  <a:close/>
                </a:path>
              </a:pathLst>
            </a:custGeom>
            <a:solidFill>
              <a:srgbClr val="3F4652"/>
            </a:solidFill>
          </p:spPr>
          <p:txBody>
            <a:bodyPr/>
            <a:lstStyle/>
            <a:p>
              <a:endParaRPr lang="en-IN"/>
            </a:p>
          </p:txBody>
        </p:sp>
      </p:grpSp>
      <p:sp>
        <p:nvSpPr>
          <p:cNvPr id="15" name="TextBox 15"/>
          <p:cNvSpPr txBox="1"/>
          <p:nvPr/>
        </p:nvSpPr>
        <p:spPr>
          <a:xfrm>
            <a:off x="1956777" y="5698828"/>
            <a:ext cx="14507616" cy="849976"/>
          </a:xfrm>
          <a:prstGeom prst="rect">
            <a:avLst/>
          </a:prstGeom>
        </p:spPr>
        <p:txBody>
          <a:bodyPr lIns="0" tIns="0" rIns="0" bIns="0" rtlCol="0" anchor="t">
            <a:spAutoFit/>
          </a:bodyPr>
          <a:lstStyle/>
          <a:p>
            <a:pPr algn="l">
              <a:lnSpc>
                <a:spcPts val="3437"/>
              </a:lnSpc>
            </a:pPr>
            <a:r>
              <a:rPr lang="en-US" sz="2750" dirty="0">
                <a:solidFill>
                  <a:srgbClr val="D6E5EF"/>
                </a:solidFill>
                <a:latin typeface="Roboto Slab"/>
                <a:ea typeface="Roboto Slab"/>
                <a:cs typeface="Roboto Slab"/>
                <a:sym typeface="Roboto Slab"/>
              </a:rPr>
              <a:t>Scheduling and attending doctor appointments physically challenging due to travel issues.</a:t>
            </a:r>
          </a:p>
        </p:txBody>
      </p:sp>
      <p:grpSp>
        <p:nvGrpSpPr>
          <p:cNvPr id="19" name="Group 19"/>
          <p:cNvGrpSpPr/>
          <p:nvPr/>
        </p:nvGrpSpPr>
        <p:grpSpPr>
          <a:xfrm>
            <a:off x="1016244" y="7222693"/>
            <a:ext cx="637878" cy="637878"/>
            <a:chOff x="0" y="0"/>
            <a:chExt cx="850503" cy="850503"/>
          </a:xfrm>
        </p:grpSpPr>
        <p:sp>
          <p:nvSpPr>
            <p:cNvPr id="20" name="Freeform 20"/>
            <p:cNvSpPr/>
            <p:nvPr/>
          </p:nvSpPr>
          <p:spPr>
            <a:xfrm>
              <a:off x="0" y="0"/>
              <a:ext cx="850392" cy="850519"/>
            </a:xfrm>
            <a:custGeom>
              <a:avLst/>
              <a:gdLst/>
              <a:ahLst/>
              <a:cxnLst/>
              <a:rect l="l" t="t" r="r" b="b"/>
              <a:pathLst>
                <a:path w="850392" h="850519">
                  <a:moveTo>
                    <a:pt x="0" y="56642"/>
                  </a:moveTo>
                  <a:cubicBezTo>
                    <a:pt x="0" y="25400"/>
                    <a:pt x="25400" y="0"/>
                    <a:pt x="56642" y="0"/>
                  </a:cubicBezTo>
                  <a:lnTo>
                    <a:pt x="793750" y="0"/>
                  </a:lnTo>
                  <a:cubicBezTo>
                    <a:pt x="825119" y="0"/>
                    <a:pt x="850392" y="25400"/>
                    <a:pt x="850392" y="56642"/>
                  </a:cubicBezTo>
                  <a:lnTo>
                    <a:pt x="850392" y="793750"/>
                  </a:lnTo>
                  <a:cubicBezTo>
                    <a:pt x="850392" y="825119"/>
                    <a:pt x="824992" y="850392"/>
                    <a:pt x="793750" y="850392"/>
                  </a:cubicBezTo>
                  <a:lnTo>
                    <a:pt x="56642" y="850392"/>
                  </a:lnTo>
                  <a:cubicBezTo>
                    <a:pt x="25400" y="850519"/>
                    <a:pt x="0" y="825119"/>
                    <a:pt x="0" y="793750"/>
                  </a:cubicBezTo>
                  <a:close/>
                </a:path>
              </a:pathLst>
            </a:custGeom>
            <a:solidFill>
              <a:srgbClr val="3F4652"/>
            </a:solidFill>
          </p:spPr>
          <p:txBody>
            <a:bodyPr/>
            <a:lstStyle/>
            <a:p>
              <a:endParaRPr lang="en-IN"/>
            </a:p>
          </p:txBody>
        </p:sp>
      </p:grpSp>
      <p:sp>
        <p:nvSpPr>
          <p:cNvPr id="21" name="TextBox 21"/>
          <p:cNvSpPr txBox="1"/>
          <p:nvPr/>
        </p:nvSpPr>
        <p:spPr>
          <a:xfrm>
            <a:off x="1955154" y="7334658"/>
            <a:ext cx="14466094" cy="413959"/>
          </a:xfrm>
          <a:prstGeom prst="rect">
            <a:avLst/>
          </a:prstGeom>
        </p:spPr>
        <p:txBody>
          <a:bodyPr lIns="0" tIns="0" rIns="0" bIns="0" rtlCol="0" anchor="t">
            <a:spAutoFit/>
          </a:bodyPr>
          <a:lstStyle/>
          <a:p>
            <a:pPr algn="l">
              <a:lnSpc>
                <a:spcPts val="3437"/>
              </a:lnSpc>
            </a:pPr>
            <a:r>
              <a:rPr lang="en-US" sz="2750" dirty="0">
                <a:solidFill>
                  <a:srgbClr val="D6E5EF"/>
                </a:solidFill>
                <a:latin typeface="Roboto Slab"/>
                <a:ea typeface="Roboto Slab"/>
                <a:cs typeface="Roboto Slab"/>
                <a:sym typeface="Roboto Slab"/>
              </a:rPr>
              <a:t>Many people are unaware of specialist doctor to consult for their condition.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p:spPr>
          <p:txBody>
            <a:bodyPr/>
            <a:lstStyle/>
            <a:p>
              <a:endParaRPr lang="en-IN"/>
            </a:p>
          </p:txBody>
        </p:sp>
      </p:grpSp>
      <p:grpSp>
        <p:nvGrpSpPr>
          <p:cNvPr id="4" name="Group 4"/>
          <p:cNvGrpSpPr/>
          <p:nvPr/>
        </p:nvGrpSpPr>
        <p:grpSpPr>
          <a:xfrm>
            <a:off x="-74" y="-18478"/>
            <a:ext cx="18288000" cy="10287000"/>
            <a:chOff x="-388188" y="28545"/>
            <a:chExt cx="24772287" cy="13716000"/>
          </a:xfrm>
        </p:grpSpPr>
        <p:sp>
          <p:nvSpPr>
            <p:cNvPr id="5" name="Freeform 5"/>
            <p:cNvSpPr/>
            <p:nvPr/>
          </p:nvSpPr>
          <p:spPr>
            <a:xfrm>
              <a:off x="-388188" y="28545"/>
              <a:ext cx="24772287"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p:spPr>
          <p:txBody>
            <a:bodyPr/>
            <a:lstStyle/>
            <a:p>
              <a:endParaRPr lang="en-IN"/>
            </a:p>
          </p:txBody>
        </p:sp>
      </p:grpSp>
      <p:sp>
        <p:nvSpPr>
          <p:cNvPr id="6" name="TextBox 6"/>
          <p:cNvSpPr txBox="1"/>
          <p:nvPr/>
        </p:nvSpPr>
        <p:spPr>
          <a:xfrm>
            <a:off x="992238" y="1089869"/>
            <a:ext cx="4961781" cy="639216"/>
          </a:xfrm>
          <a:prstGeom prst="rect">
            <a:avLst/>
          </a:prstGeom>
        </p:spPr>
        <p:txBody>
          <a:bodyPr lIns="0" tIns="0" rIns="0" bIns="0" rtlCol="0" anchor="t">
            <a:spAutoFit/>
          </a:bodyPr>
          <a:lstStyle/>
          <a:p>
            <a:pPr algn="l">
              <a:lnSpc>
                <a:spcPts val="4875"/>
              </a:lnSpc>
            </a:pPr>
            <a:r>
              <a:rPr lang="en-US" sz="3875">
                <a:solidFill>
                  <a:srgbClr val="76B9FF"/>
                </a:solidFill>
                <a:latin typeface="Roboto Slab"/>
                <a:ea typeface="Roboto Slab"/>
                <a:cs typeface="Roboto Slab"/>
                <a:sym typeface="Roboto Slab"/>
              </a:rPr>
              <a:t>Solution </a:t>
            </a:r>
          </a:p>
        </p:txBody>
      </p:sp>
      <p:grpSp>
        <p:nvGrpSpPr>
          <p:cNvPr id="7" name="Group 7"/>
          <p:cNvGrpSpPr/>
          <p:nvPr/>
        </p:nvGrpSpPr>
        <p:grpSpPr>
          <a:xfrm>
            <a:off x="992238" y="2126010"/>
            <a:ext cx="496044" cy="496044"/>
            <a:chOff x="0" y="0"/>
            <a:chExt cx="661392" cy="661392"/>
          </a:xfrm>
        </p:grpSpPr>
        <p:sp>
          <p:nvSpPr>
            <p:cNvPr id="8" name="Freeform 8" descr="preencoded.png"/>
            <p:cNvSpPr/>
            <p:nvPr/>
          </p:nvSpPr>
          <p:spPr>
            <a:xfrm>
              <a:off x="0" y="0"/>
              <a:ext cx="661416" cy="661416"/>
            </a:xfrm>
            <a:custGeom>
              <a:avLst/>
              <a:gdLst/>
              <a:ahLst/>
              <a:cxnLst/>
              <a:rect l="l" t="t" r="r" b="b"/>
              <a:pathLst>
                <a:path w="661416" h="661416">
                  <a:moveTo>
                    <a:pt x="0" y="0"/>
                  </a:moveTo>
                  <a:lnTo>
                    <a:pt x="661416" y="0"/>
                  </a:lnTo>
                  <a:lnTo>
                    <a:pt x="661416" y="661416"/>
                  </a:lnTo>
                  <a:lnTo>
                    <a:pt x="0" y="661416"/>
                  </a:lnTo>
                  <a:lnTo>
                    <a:pt x="0" y="0"/>
                  </a:lnTo>
                  <a:close/>
                </a:path>
              </a:pathLst>
            </a:custGeom>
            <a:blipFill>
              <a:blip r:embed="rId2"/>
              <a:stretch>
                <a:fillRect r="3" b="3"/>
              </a:stretch>
            </a:blipFill>
          </p:spPr>
          <p:txBody>
            <a:bodyPr/>
            <a:lstStyle/>
            <a:p>
              <a:endParaRPr lang="en-IN"/>
            </a:p>
          </p:txBody>
        </p:sp>
      </p:grpSp>
      <p:sp>
        <p:nvSpPr>
          <p:cNvPr id="9" name="TextBox 9"/>
          <p:cNvSpPr txBox="1"/>
          <p:nvPr/>
        </p:nvSpPr>
        <p:spPr>
          <a:xfrm>
            <a:off x="992238" y="2886974"/>
            <a:ext cx="4916305" cy="307777"/>
          </a:xfrm>
          <a:prstGeom prst="rect">
            <a:avLst/>
          </a:prstGeom>
        </p:spPr>
        <p:txBody>
          <a:bodyPr wrap="square" lIns="0" tIns="0" rIns="0" bIns="0" rtlCol="0" anchor="t">
            <a:spAutoFit/>
          </a:bodyPr>
          <a:lstStyle/>
          <a:p>
            <a:pPr algn="l">
              <a:lnSpc>
                <a:spcPts val="2437"/>
              </a:lnSpc>
            </a:pPr>
            <a:r>
              <a:rPr lang="en-US" sz="2400" dirty="0">
                <a:solidFill>
                  <a:srgbClr val="D6E5EF"/>
                </a:solidFill>
                <a:latin typeface="Roboto Slab"/>
                <a:ea typeface="Roboto Slab"/>
                <a:cs typeface="Roboto Slab"/>
                <a:sym typeface="Roboto Slab"/>
              </a:rPr>
              <a:t>Online Doctor Access for Villages</a:t>
            </a:r>
          </a:p>
        </p:txBody>
      </p:sp>
      <p:sp>
        <p:nvSpPr>
          <p:cNvPr id="10" name="TextBox 10"/>
          <p:cNvSpPr txBox="1"/>
          <p:nvPr/>
        </p:nvSpPr>
        <p:spPr>
          <a:xfrm>
            <a:off x="956856" y="3273937"/>
            <a:ext cx="5269111" cy="932948"/>
          </a:xfrm>
          <a:prstGeom prst="rect">
            <a:avLst/>
          </a:prstGeom>
        </p:spPr>
        <p:txBody>
          <a:bodyPr lIns="0" tIns="0" rIns="0" bIns="0" rtlCol="0" anchor="t">
            <a:spAutoFit/>
          </a:bodyPr>
          <a:lstStyle/>
          <a:p>
            <a:pPr algn="l">
              <a:lnSpc>
                <a:spcPts val="2499"/>
              </a:lnSpc>
            </a:pPr>
            <a:r>
              <a:rPr lang="en-US" sz="1600" dirty="0">
                <a:solidFill>
                  <a:srgbClr val="D6E5EF"/>
                </a:solidFill>
                <a:latin typeface="Roboto"/>
                <a:ea typeface="Roboto"/>
                <a:cs typeface="Roboto"/>
                <a:sym typeface="Roboto"/>
              </a:rPr>
              <a:t>People in rural areas can connect with doctors online through chat consultations, reducing the need to travel far.</a:t>
            </a:r>
          </a:p>
        </p:txBody>
      </p:sp>
      <p:grpSp>
        <p:nvGrpSpPr>
          <p:cNvPr id="11" name="Group 11"/>
          <p:cNvGrpSpPr/>
          <p:nvPr/>
        </p:nvGrpSpPr>
        <p:grpSpPr>
          <a:xfrm>
            <a:off x="6730106" y="2072135"/>
            <a:ext cx="496044" cy="496044"/>
            <a:chOff x="0" y="0"/>
            <a:chExt cx="661392" cy="661392"/>
          </a:xfrm>
        </p:grpSpPr>
        <p:sp>
          <p:nvSpPr>
            <p:cNvPr id="12" name="Freeform 12" descr="preencoded.png"/>
            <p:cNvSpPr/>
            <p:nvPr/>
          </p:nvSpPr>
          <p:spPr>
            <a:xfrm>
              <a:off x="0" y="0"/>
              <a:ext cx="661416" cy="661416"/>
            </a:xfrm>
            <a:custGeom>
              <a:avLst/>
              <a:gdLst/>
              <a:ahLst/>
              <a:cxnLst/>
              <a:rect l="l" t="t" r="r" b="b"/>
              <a:pathLst>
                <a:path w="661416" h="661416">
                  <a:moveTo>
                    <a:pt x="0" y="0"/>
                  </a:moveTo>
                  <a:lnTo>
                    <a:pt x="661416" y="0"/>
                  </a:lnTo>
                  <a:lnTo>
                    <a:pt x="661416" y="661416"/>
                  </a:lnTo>
                  <a:lnTo>
                    <a:pt x="0" y="661416"/>
                  </a:lnTo>
                  <a:lnTo>
                    <a:pt x="0" y="0"/>
                  </a:lnTo>
                  <a:close/>
                </a:path>
              </a:pathLst>
            </a:custGeom>
            <a:blipFill>
              <a:blip r:embed="rId3"/>
              <a:stretch>
                <a:fillRect r="3" b="3"/>
              </a:stretch>
            </a:blipFill>
          </p:spPr>
          <p:txBody>
            <a:bodyPr/>
            <a:lstStyle/>
            <a:p>
              <a:endParaRPr lang="en-IN"/>
            </a:p>
          </p:txBody>
        </p:sp>
      </p:grpSp>
      <p:sp>
        <p:nvSpPr>
          <p:cNvPr id="13" name="TextBox 13"/>
          <p:cNvSpPr txBox="1"/>
          <p:nvPr/>
        </p:nvSpPr>
        <p:spPr>
          <a:xfrm>
            <a:off x="6730106" y="2848817"/>
            <a:ext cx="2480816" cy="307777"/>
          </a:xfrm>
          <a:prstGeom prst="rect">
            <a:avLst/>
          </a:prstGeom>
        </p:spPr>
        <p:txBody>
          <a:bodyPr wrap="square" lIns="0" tIns="0" rIns="0" bIns="0" rtlCol="0" anchor="t">
            <a:spAutoFit/>
          </a:bodyPr>
          <a:lstStyle/>
          <a:p>
            <a:pPr algn="l">
              <a:lnSpc>
                <a:spcPts val="2437"/>
              </a:lnSpc>
            </a:pPr>
            <a:r>
              <a:rPr lang="en-US" sz="2400" dirty="0">
                <a:solidFill>
                  <a:srgbClr val="D6E5EF"/>
                </a:solidFill>
                <a:latin typeface="Roboto Slab"/>
                <a:ea typeface="Roboto Slab"/>
                <a:cs typeface="Roboto Slab"/>
                <a:sym typeface="Roboto Slab"/>
              </a:rPr>
              <a:t>No Long Queues</a:t>
            </a:r>
          </a:p>
        </p:txBody>
      </p:sp>
      <p:sp>
        <p:nvSpPr>
          <p:cNvPr id="14" name="TextBox 14"/>
          <p:cNvSpPr txBox="1"/>
          <p:nvPr/>
        </p:nvSpPr>
        <p:spPr>
          <a:xfrm>
            <a:off x="6702943" y="3212957"/>
            <a:ext cx="5269260" cy="612347"/>
          </a:xfrm>
          <a:prstGeom prst="rect">
            <a:avLst/>
          </a:prstGeom>
        </p:spPr>
        <p:txBody>
          <a:bodyPr lIns="0" tIns="0" rIns="0" bIns="0" rtlCol="0" anchor="t">
            <a:spAutoFit/>
          </a:bodyPr>
          <a:lstStyle/>
          <a:p>
            <a:pPr algn="l">
              <a:lnSpc>
                <a:spcPts val="2499"/>
              </a:lnSpc>
            </a:pPr>
            <a:r>
              <a:rPr lang="en-US" sz="1600" dirty="0">
                <a:solidFill>
                  <a:srgbClr val="D6E5EF"/>
                </a:solidFill>
                <a:latin typeface="Roboto"/>
                <a:ea typeface="Roboto"/>
                <a:cs typeface="Roboto"/>
                <a:sym typeface="Roboto"/>
              </a:rPr>
              <a:t>The site allows users to book appointments online, avoiding long lines and crowded hospitals in cities.</a:t>
            </a:r>
          </a:p>
        </p:txBody>
      </p:sp>
      <p:grpSp>
        <p:nvGrpSpPr>
          <p:cNvPr id="15" name="Group 15"/>
          <p:cNvGrpSpPr/>
          <p:nvPr/>
        </p:nvGrpSpPr>
        <p:grpSpPr>
          <a:xfrm>
            <a:off x="12528502" y="2096485"/>
            <a:ext cx="496044" cy="496044"/>
            <a:chOff x="0" y="0"/>
            <a:chExt cx="661392" cy="661392"/>
          </a:xfrm>
        </p:grpSpPr>
        <p:sp>
          <p:nvSpPr>
            <p:cNvPr id="16" name="Freeform 16" descr="preencoded.png"/>
            <p:cNvSpPr/>
            <p:nvPr/>
          </p:nvSpPr>
          <p:spPr>
            <a:xfrm>
              <a:off x="0" y="0"/>
              <a:ext cx="661416" cy="661416"/>
            </a:xfrm>
            <a:custGeom>
              <a:avLst/>
              <a:gdLst/>
              <a:ahLst/>
              <a:cxnLst/>
              <a:rect l="l" t="t" r="r" b="b"/>
              <a:pathLst>
                <a:path w="661416" h="661416">
                  <a:moveTo>
                    <a:pt x="0" y="0"/>
                  </a:moveTo>
                  <a:lnTo>
                    <a:pt x="661416" y="0"/>
                  </a:lnTo>
                  <a:lnTo>
                    <a:pt x="661416" y="661416"/>
                  </a:lnTo>
                  <a:lnTo>
                    <a:pt x="0" y="661416"/>
                  </a:lnTo>
                  <a:lnTo>
                    <a:pt x="0" y="0"/>
                  </a:lnTo>
                  <a:close/>
                </a:path>
              </a:pathLst>
            </a:custGeom>
            <a:blipFill>
              <a:blip r:embed="rId4"/>
              <a:stretch>
                <a:fillRect r="3" b="3"/>
              </a:stretch>
            </a:blipFill>
          </p:spPr>
          <p:txBody>
            <a:bodyPr/>
            <a:lstStyle/>
            <a:p>
              <a:endParaRPr lang="en-IN"/>
            </a:p>
          </p:txBody>
        </p:sp>
      </p:grpSp>
      <p:sp>
        <p:nvSpPr>
          <p:cNvPr id="17" name="TextBox 17"/>
          <p:cNvSpPr txBox="1"/>
          <p:nvPr/>
        </p:nvSpPr>
        <p:spPr>
          <a:xfrm>
            <a:off x="12240344" y="2860476"/>
            <a:ext cx="4104456" cy="307777"/>
          </a:xfrm>
          <a:prstGeom prst="rect">
            <a:avLst/>
          </a:prstGeom>
        </p:spPr>
        <p:txBody>
          <a:bodyPr wrap="square" lIns="0" tIns="0" rIns="0" bIns="0" rtlCol="0" anchor="t">
            <a:spAutoFit/>
          </a:bodyPr>
          <a:lstStyle/>
          <a:p>
            <a:pPr algn="l">
              <a:lnSpc>
                <a:spcPts val="2437"/>
              </a:lnSpc>
            </a:pPr>
            <a:r>
              <a:rPr lang="en-US" sz="2400" dirty="0">
                <a:solidFill>
                  <a:srgbClr val="D6E5EF"/>
                </a:solidFill>
                <a:latin typeface="Roboto Slab"/>
                <a:ea typeface="Roboto Slab"/>
                <a:cs typeface="Roboto Slab"/>
                <a:sym typeface="Roboto Slab"/>
              </a:rPr>
              <a:t>Easy Appointment Booking</a:t>
            </a:r>
          </a:p>
        </p:txBody>
      </p:sp>
      <p:sp>
        <p:nvSpPr>
          <p:cNvPr id="18" name="TextBox 18"/>
          <p:cNvSpPr txBox="1"/>
          <p:nvPr/>
        </p:nvSpPr>
        <p:spPr>
          <a:xfrm>
            <a:off x="12207445" y="3212957"/>
            <a:ext cx="5269111" cy="290529"/>
          </a:xfrm>
          <a:prstGeom prst="rect">
            <a:avLst/>
          </a:prstGeom>
        </p:spPr>
        <p:txBody>
          <a:bodyPr lIns="0" tIns="0" rIns="0" bIns="0" rtlCol="0" anchor="t">
            <a:spAutoFit/>
          </a:bodyPr>
          <a:lstStyle/>
          <a:p>
            <a:pPr algn="l">
              <a:lnSpc>
                <a:spcPts val="2499"/>
              </a:lnSpc>
            </a:pPr>
            <a:r>
              <a:rPr lang="en-US" sz="1600" dirty="0">
                <a:solidFill>
                  <a:srgbClr val="D6E5EF"/>
                </a:solidFill>
                <a:latin typeface="Roboto"/>
                <a:ea typeface="Roboto"/>
                <a:cs typeface="Roboto"/>
                <a:sym typeface="Roboto"/>
              </a:rPr>
              <a:t>Patients can easily choose a time that best suits them.</a:t>
            </a:r>
          </a:p>
        </p:txBody>
      </p:sp>
      <p:sp>
        <p:nvSpPr>
          <p:cNvPr id="26" name="TextBox 26"/>
          <p:cNvSpPr txBox="1"/>
          <p:nvPr/>
        </p:nvSpPr>
        <p:spPr>
          <a:xfrm>
            <a:off x="6509296" y="5536704"/>
            <a:ext cx="5269260" cy="290529"/>
          </a:xfrm>
          <a:prstGeom prst="rect">
            <a:avLst/>
          </a:prstGeom>
        </p:spPr>
        <p:txBody>
          <a:bodyPr lIns="0" tIns="0" rIns="0" bIns="0" rtlCol="0" anchor="t">
            <a:spAutoFit/>
          </a:bodyPr>
          <a:lstStyle/>
          <a:p>
            <a:pPr algn="l">
              <a:lnSpc>
                <a:spcPts val="2499"/>
              </a:lnSpc>
            </a:pPr>
            <a:r>
              <a:rPr lang="en-US" sz="1562" dirty="0">
                <a:solidFill>
                  <a:srgbClr val="D6E5EF"/>
                </a:solidFill>
                <a:latin typeface="Roboto"/>
                <a:ea typeface="Roboto"/>
                <a:cs typeface="Roboto"/>
                <a:sym typeface="Roboto"/>
              </a:rPr>
              <a:t> </a:t>
            </a:r>
          </a:p>
        </p:txBody>
      </p:sp>
      <p:grpSp>
        <p:nvGrpSpPr>
          <p:cNvPr id="27" name="Group 27"/>
          <p:cNvGrpSpPr/>
          <p:nvPr/>
        </p:nvGrpSpPr>
        <p:grpSpPr>
          <a:xfrm>
            <a:off x="6730124" y="5059261"/>
            <a:ext cx="496044" cy="496044"/>
            <a:chOff x="0" y="0"/>
            <a:chExt cx="661392" cy="661392"/>
          </a:xfrm>
        </p:grpSpPr>
        <p:sp>
          <p:nvSpPr>
            <p:cNvPr id="28" name="Freeform 28" descr="preencoded.png"/>
            <p:cNvSpPr/>
            <p:nvPr/>
          </p:nvSpPr>
          <p:spPr>
            <a:xfrm>
              <a:off x="0" y="0"/>
              <a:ext cx="661416" cy="661416"/>
            </a:xfrm>
            <a:custGeom>
              <a:avLst/>
              <a:gdLst/>
              <a:ahLst/>
              <a:cxnLst/>
              <a:rect l="l" t="t" r="r" b="b"/>
              <a:pathLst>
                <a:path w="661416" h="661416">
                  <a:moveTo>
                    <a:pt x="0" y="0"/>
                  </a:moveTo>
                  <a:lnTo>
                    <a:pt x="661416" y="0"/>
                  </a:lnTo>
                  <a:lnTo>
                    <a:pt x="661416" y="661416"/>
                  </a:lnTo>
                  <a:lnTo>
                    <a:pt x="0" y="661416"/>
                  </a:lnTo>
                  <a:lnTo>
                    <a:pt x="0" y="0"/>
                  </a:lnTo>
                  <a:close/>
                </a:path>
              </a:pathLst>
            </a:custGeom>
            <a:blipFill>
              <a:blip r:embed="rId5"/>
              <a:stretch>
                <a:fillRect r="3" b="3"/>
              </a:stretch>
            </a:blipFill>
          </p:spPr>
          <p:txBody>
            <a:bodyPr/>
            <a:lstStyle/>
            <a:p>
              <a:endParaRPr lang="en-IN"/>
            </a:p>
          </p:txBody>
        </p:sp>
      </p:grpSp>
      <p:sp>
        <p:nvSpPr>
          <p:cNvPr id="29" name="TextBox 29"/>
          <p:cNvSpPr txBox="1"/>
          <p:nvPr/>
        </p:nvSpPr>
        <p:spPr>
          <a:xfrm>
            <a:off x="6702943" y="5863356"/>
            <a:ext cx="2480816" cy="307777"/>
          </a:xfrm>
          <a:prstGeom prst="rect">
            <a:avLst/>
          </a:prstGeom>
        </p:spPr>
        <p:txBody>
          <a:bodyPr wrap="square" lIns="0" tIns="0" rIns="0" bIns="0" rtlCol="0" anchor="t">
            <a:spAutoFit/>
          </a:bodyPr>
          <a:lstStyle/>
          <a:p>
            <a:pPr algn="l">
              <a:lnSpc>
                <a:spcPts val="2437"/>
              </a:lnSpc>
            </a:pPr>
            <a:r>
              <a:rPr lang="en-US" sz="2200" dirty="0">
                <a:solidFill>
                  <a:srgbClr val="D6E5EF"/>
                </a:solidFill>
                <a:latin typeface="Roboto Slab"/>
                <a:ea typeface="Roboto Slab"/>
                <a:cs typeface="Roboto Slab"/>
                <a:sym typeface="Roboto Slab"/>
              </a:rPr>
              <a:t>24/7 Availability</a:t>
            </a:r>
          </a:p>
        </p:txBody>
      </p:sp>
      <p:sp>
        <p:nvSpPr>
          <p:cNvPr id="30" name="TextBox 30"/>
          <p:cNvSpPr txBox="1"/>
          <p:nvPr/>
        </p:nvSpPr>
        <p:spPr>
          <a:xfrm>
            <a:off x="6732291" y="6397625"/>
            <a:ext cx="5269111" cy="611129"/>
          </a:xfrm>
          <a:prstGeom prst="rect">
            <a:avLst/>
          </a:prstGeom>
        </p:spPr>
        <p:txBody>
          <a:bodyPr lIns="0" tIns="0" rIns="0" bIns="0" rtlCol="0" anchor="t">
            <a:spAutoFit/>
          </a:bodyPr>
          <a:lstStyle/>
          <a:p>
            <a:pPr algn="l">
              <a:lnSpc>
                <a:spcPts val="2499"/>
              </a:lnSpc>
            </a:pPr>
            <a:r>
              <a:rPr lang="en-US" sz="1600" dirty="0">
                <a:solidFill>
                  <a:srgbClr val="D6E5EF"/>
                </a:solidFill>
                <a:latin typeface="Roboto"/>
                <a:ea typeface="Roboto"/>
                <a:cs typeface="Roboto"/>
                <a:sym typeface="Roboto"/>
              </a:rPr>
              <a:t>General consultations can be available any time, improving access to healthcare.</a:t>
            </a:r>
          </a:p>
        </p:txBody>
      </p:sp>
      <p:grpSp>
        <p:nvGrpSpPr>
          <p:cNvPr id="31" name="Group 31"/>
          <p:cNvGrpSpPr/>
          <p:nvPr/>
        </p:nvGrpSpPr>
        <p:grpSpPr>
          <a:xfrm>
            <a:off x="1074640" y="5137470"/>
            <a:ext cx="496044" cy="496044"/>
            <a:chOff x="0" y="0"/>
            <a:chExt cx="661392" cy="661392"/>
          </a:xfrm>
        </p:grpSpPr>
        <p:sp>
          <p:nvSpPr>
            <p:cNvPr id="32" name="Freeform 32" descr="preencoded.png"/>
            <p:cNvSpPr/>
            <p:nvPr/>
          </p:nvSpPr>
          <p:spPr>
            <a:xfrm>
              <a:off x="0" y="0"/>
              <a:ext cx="661416" cy="661416"/>
            </a:xfrm>
            <a:custGeom>
              <a:avLst/>
              <a:gdLst/>
              <a:ahLst/>
              <a:cxnLst/>
              <a:rect l="l" t="t" r="r" b="b"/>
              <a:pathLst>
                <a:path w="661416" h="661416">
                  <a:moveTo>
                    <a:pt x="0" y="0"/>
                  </a:moveTo>
                  <a:lnTo>
                    <a:pt x="661416" y="0"/>
                  </a:lnTo>
                  <a:lnTo>
                    <a:pt x="661416" y="661416"/>
                  </a:lnTo>
                  <a:lnTo>
                    <a:pt x="0" y="661416"/>
                  </a:lnTo>
                  <a:lnTo>
                    <a:pt x="0" y="0"/>
                  </a:lnTo>
                  <a:close/>
                </a:path>
              </a:pathLst>
            </a:custGeom>
            <a:blipFill>
              <a:blip r:embed="rId6"/>
              <a:stretch>
                <a:fillRect r="3" b="3"/>
              </a:stretch>
            </a:blipFill>
          </p:spPr>
          <p:txBody>
            <a:bodyPr/>
            <a:lstStyle/>
            <a:p>
              <a:endParaRPr lang="en-IN"/>
            </a:p>
          </p:txBody>
        </p:sp>
      </p:grpSp>
      <p:sp>
        <p:nvSpPr>
          <p:cNvPr id="33" name="TextBox 33"/>
          <p:cNvSpPr txBox="1"/>
          <p:nvPr/>
        </p:nvSpPr>
        <p:spPr>
          <a:xfrm>
            <a:off x="1053990" y="5934886"/>
            <a:ext cx="3889622" cy="599844"/>
          </a:xfrm>
          <a:prstGeom prst="rect">
            <a:avLst/>
          </a:prstGeom>
        </p:spPr>
        <p:txBody>
          <a:bodyPr lIns="0" tIns="0" rIns="0" bIns="0" rtlCol="0" anchor="t">
            <a:spAutoFit/>
          </a:bodyPr>
          <a:lstStyle/>
          <a:p>
            <a:pPr algn="l">
              <a:lnSpc>
                <a:spcPts val="2437"/>
              </a:lnSpc>
            </a:pPr>
            <a:r>
              <a:rPr lang="en-US" sz="2400" dirty="0">
                <a:solidFill>
                  <a:srgbClr val="D6E5EF"/>
                </a:solidFill>
                <a:latin typeface="Roboto Slab"/>
                <a:ea typeface="Roboto Slab"/>
                <a:cs typeface="Roboto Slab"/>
                <a:sym typeface="Roboto Slab"/>
              </a:rPr>
              <a:t>Medical History &amp; Reports </a:t>
            </a:r>
          </a:p>
          <a:p>
            <a:pPr algn="l">
              <a:lnSpc>
                <a:spcPts val="2437"/>
              </a:lnSpc>
            </a:pPr>
            <a:endParaRPr lang="en-US" sz="1937" dirty="0">
              <a:solidFill>
                <a:srgbClr val="D6E5EF"/>
              </a:solidFill>
              <a:latin typeface="Roboto Slab"/>
              <a:ea typeface="Roboto Slab"/>
              <a:cs typeface="Roboto Slab"/>
              <a:sym typeface="Roboto Slab"/>
            </a:endParaRPr>
          </a:p>
        </p:txBody>
      </p:sp>
      <p:sp>
        <p:nvSpPr>
          <p:cNvPr id="34" name="TextBox 34"/>
          <p:cNvSpPr txBox="1"/>
          <p:nvPr/>
        </p:nvSpPr>
        <p:spPr>
          <a:xfrm>
            <a:off x="1017489" y="6397626"/>
            <a:ext cx="5269111" cy="611129"/>
          </a:xfrm>
          <a:prstGeom prst="rect">
            <a:avLst/>
          </a:prstGeom>
        </p:spPr>
        <p:txBody>
          <a:bodyPr lIns="0" tIns="0" rIns="0" bIns="0" rtlCol="0" anchor="t">
            <a:spAutoFit/>
          </a:bodyPr>
          <a:lstStyle/>
          <a:p>
            <a:pPr algn="l">
              <a:lnSpc>
                <a:spcPts val="2499"/>
              </a:lnSpc>
            </a:pPr>
            <a:r>
              <a:rPr lang="en-US" sz="1600" dirty="0">
                <a:solidFill>
                  <a:srgbClr val="D6E5EF"/>
                </a:solidFill>
                <a:latin typeface="Roboto"/>
                <a:ea typeface="Roboto"/>
                <a:cs typeface="Roboto"/>
                <a:sym typeface="Roboto"/>
              </a:rPr>
              <a:t>The Patient is able to tell their medical history and reports  to the doctor via text message.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p:spPr>
          <p:txBody>
            <a:bodyPr/>
            <a:lstStyle/>
            <a:p>
              <a:endParaRPr lang="en-IN"/>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p:spPr>
          <p:txBody>
            <a:bodyPr/>
            <a:lstStyle/>
            <a:p>
              <a:endParaRPr lang="en-IN"/>
            </a:p>
          </p:txBody>
        </p:sp>
      </p:grpSp>
      <p:grpSp>
        <p:nvGrpSpPr>
          <p:cNvPr id="6" name="Group 6"/>
          <p:cNvGrpSpPr/>
          <p:nvPr/>
        </p:nvGrpSpPr>
        <p:grpSpPr>
          <a:xfrm>
            <a:off x="0" y="0"/>
            <a:ext cx="6858000" cy="10287000"/>
            <a:chOff x="0" y="0"/>
            <a:chExt cx="9144000" cy="13716000"/>
          </a:xfrm>
        </p:grpSpPr>
        <p:sp>
          <p:nvSpPr>
            <p:cNvPr id="7" name="Freeform 7" descr="preencoded.png"/>
            <p:cNvSpPr/>
            <p:nvPr/>
          </p:nvSpPr>
          <p:spPr>
            <a:xfrm>
              <a:off x="0" y="0"/>
              <a:ext cx="9144000" cy="13716000"/>
            </a:xfrm>
            <a:custGeom>
              <a:avLst/>
              <a:gdLst/>
              <a:ahLst/>
              <a:cxnLst/>
              <a:rect l="l" t="t" r="r" b="b"/>
              <a:pathLst>
                <a:path w="9144000" h="13716000">
                  <a:moveTo>
                    <a:pt x="0" y="0"/>
                  </a:moveTo>
                  <a:lnTo>
                    <a:pt x="9144000" y="0"/>
                  </a:lnTo>
                  <a:lnTo>
                    <a:pt x="9144000" y="13716000"/>
                  </a:lnTo>
                  <a:lnTo>
                    <a:pt x="0" y="13716000"/>
                  </a:lnTo>
                  <a:lnTo>
                    <a:pt x="0" y="0"/>
                  </a:lnTo>
                  <a:close/>
                </a:path>
              </a:pathLst>
            </a:custGeom>
            <a:blipFill>
              <a:blip r:embed="rId2"/>
              <a:stretch>
                <a:fillRect/>
              </a:stretch>
            </a:blipFill>
          </p:spPr>
          <p:txBody>
            <a:bodyPr/>
            <a:lstStyle/>
            <a:p>
              <a:endParaRPr lang="en-IN"/>
            </a:p>
          </p:txBody>
        </p:sp>
      </p:grpSp>
      <p:grpSp>
        <p:nvGrpSpPr>
          <p:cNvPr id="8" name="Group 8"/>
          <p:cNvGrpSpPr/>
          <p:nvPr/>
        </p:nvGrpSpPr>
        <p:grpSpPr>
          <a:xfrm>
            <a:off x="354360" y="2068860"/>
            <a:ext cx="6149280" cy="6149280"/>
            <a:chOff x="0" y="0"/>
            <a:chExt cx="8199040" cy="8199040"/>
          </a:xfrm>
        </p:grpSpPr>
        <p:sp>
          <p:nvSpPr>
            <p:cNvPr id="9" name="Freeform 9" descr="preencoded.png"/>
            <p:cNvSpPr/>
            <p:nvPr/>
          </p:nvSpPr>
          <p:spPr>
            <a:xfrm>
              <a:off x="0" y="0"/>
              <a:ext cx="8198993" cy="8198993"/>
            </a:xfrm>
            <a:custGeom>
              <a:avLst/>
              <a:gdLst/>
              <a:ahLst/>
              <a:cxnLst/>
              <a:rect l="l" t="t" r="r" b="b"/>
              <a:pathLst>
                <a:path w="8198993" h="8198993">
                  <a:moveTo>
                    <a:pt x="0" y="0"/>
                  </a:moveTo>
                  <a:lnTo>
                    <a:pt x="8198993" y="0"/>
                  </a:lnTo>
                  <a:lnTo>
                    <a:pt x="8198993" y="8198993"/>
                  </a:lnTo>
                  <a:lnTo>
                    <a:pt x="0" y="8198993"/>
                  </a:lnTo>
                  <a:lnTo>
                    <a:pt x="0" y="0"/>
                  </a:lnTo>
                  <a:close/>
                </a:path>
              </a:pathLst>
            </a:custGeom>
            <a:blipFill>
              <a:blip r:embed="rId3"/>
              <a:stretch>
                <a:fillRect/>
              </a:stretch>
            </a:blipFill>
          </p:spPr>
          <p:txBody>
            <a:bodyPr/>
            <a:lstStyle/>
            <a:p>
              <a:endParaRPr lang="en-IN"/>
            </a:p>
          </p:txBody>
        </p:sp>
      </p:grpSp>
      <p:sp>
        <p:nvSpPr>
          <p:cNvPr id="10" name="TextBox 10"/>
          <p:cNvSpPr txBox="1"/>
          <p:nvPr/>
        </p:nvSpPr>
        <p:spPr>
          <a:xfrm>
            <a:off x="7850237" y="2682925"/>
            <a:ext cx="7088237" cy="905024"/>
          </a:xfrm>
          <a:prstGeom prst="rect">
            <a:avLst/>
          </a:prstGeom>
        </p:spPr>
        <p:txBody>
          <a:bodyPr lIns="0" tIns="0" rIns="0" bIns="0" rtlCol="0" anchor="t">
            <a:spAutoFit/>
          </a:bodyPr>
          <a:lstStyle/>
          <a:p>
            <a:pPr algn="l">
              <a:lnSpc>
                <a:spcPts val="6937"/>
              </a:lnSpc>
            </a:pPr>
            <a:r>
              <a:rPr lang="en-US" sz="5562">
                <a:solidFill>
                  <a:srgbClr val="76B9FF"/>
                </a:solidFill>
                <a:latin typeface="Roboto Slab"/>
                <a:ea typeface="Roboto Slab"/>
                <a:cs typeface="Roboto Slab"/>
                <a:sym typeface="Roboto Slab"/>
              </a:rPr>
              <a:t>Goals/Objective</a:t>
            </a:r>
          </a:p>
        </p:txBody>
      </p:sp>
      <p:sp>
        <p:nvSpPr>
          <p:cNvPr id="11" name="TextBox 11"/>
          <p:cNvSpPr txBox="1"/>
          <p:nvPr/>
        </p:nvSpPr>
        <p:spPr>
          <a:xfrm>
            <a:off x="7850237" y="3917900"/>
            <a:ext cx="9445526" cy="548879"/>
          </a:xfrm>
          <a:prstGeom prst="rect">
            <a:avLst/>
          </a:prstGeom>
        </p:spPr>
        <p:txBody>
          <a:bodyPr lIns="0" tIns="0" rIns="0" bIns="0" rtlCol="0" anchor="t">
            <a:spAutoFit/>
          </a:bodyPr>
          <a:lstStyle/>
          <a:p>
            <a:pPr marL="329902" lvl="1" indent="-164951" algn="l">
              <a:lnSpc>
                <a:spcPts val="3562"/>
              </a:lnSpc>
              <a:buFont typeface="Arial"/>
              <a:buChar char="•"/>
            </a:pPr>
            <a:r>
              <a:rPr lang="en-US" sz="2187">
                <a:solidFill>
                  <a:srgbClr val="D6E5EF"/>
                </a:solidFill>
                <a:latin typeface="Roboto"/>
                <a:ea typeface="Roboto"/>
                <a:cs typeface="Roboto"/>
                <a:sym typeface="Roboto"/>
              </a:rPr>
              <a:t>Develop a user-friendly web platform for online consultations.</a:t>
            </a:r>
          </a:p>
        </p:txBody>
      </p:sp>
      <p:sp>
        <p:nvSpPr>
          <p:cNvPr id="12" name="TextBox 12"/>
          <p:cNvSpPr txBox="1"/>
          <p:nvPr/>
        </p:nvSpPr>
        <p:spPr>
          <a:xfrm>
            <a:off x="7850237" y="4470648"/>
            <a:ext cx="9445526" cy="1002506"/>
          </a:xfrm>
          <a:prstGeom prst="rect">
            <a:avLst/>
          </a:prstGeom>
        </p:spPr>
        <p:txBody>
          <a:bodyPr lIns="0" tIns="0" rIns="0" bIns="0" rtlCol="0" anchor="t">
            <a:spAutoFit/>
          </a:bodyPr>
          <a:lstStyle/>
          <a:p>
            <a:pPr marL="329902" lvl="1" indent="-164951" algn="l">
              <a:lnSpc>
                <a:spcPts val="3562"/>
              </a:lnSpc>
              <a:buFont typeface="Arial"/>
              <a:buChar char="•"/>
            </a:pPr>
            <a:r>
              <a:rPr lang="en-US" sz="2187">
                <a:solidFill>
                  <a:srgbClr val="D6E5EF"/>
                </a:solidFill>
                <a:latin typeface="Roboto"/>
                <a:ea typeface="Roboto"/>
                <a:cs typeface="Roboto"/>
                <a:sym typeface="Roboto"/>
              </a:rPr>
              <a:t>Allow patients to search for doctors based on specialization and availability.</a:t>
            </a:r>
          </a:p>
        </p:txBody>
      </p:sp>
      <p:sp>
        <p:nvSpPr>
          <p:cNvPr id="13" name="TextBox 13"/>
          <p:cNvSpPr txBox="1"/>
          <p:nvPr/>
        </p:nvSpPr>
        <p:spPr>
          <a:xfrm>
            <a:off x="7850237" y="5477024"/>
            <a:ext cx="9445526" cy="548879"/>
          </a:xfrm>
          <a:prstGeom prst="rect">
            <a:avLst/>
          </a:prstGeom>
        </p:spPr>
        <p:txBody>
          <a:bodyPr lIns="0" tIns="0" rIns="0" bIns="0" rtlCol="0" anchor="t">
            <a:spAutoFit/>
          </a:bodyPr>
          <a:lstStyle/>
          <a:p>
            <a:pPr marL="329902" lvl="1" indent="-164951" algn="l">
              <a:lnSpc>
                <a:spcPts val="3562"/>
              </a:lnSpc>
              <a:buFont typeface="Arial"/>
              <a:buChar char="•"/>
            </a:pPr>
            <a:r>
              <a:rPr lang="en-US" sz="2187">
                <a:solidFill>
                  <a:srgbClr val="D6E5EF"/>
                </a:solidFill>
                <a:latin typeface="Roboto"/>
                <a:ea typeface="Roboto"/>
                <a:cs typeface="Roboto"/>
                <a:sym typeface="Roboto"/>
              </a:rPr>
              <a:t>Enable secure appointment booking and chat-based consultation.</a:t>
            </a:r>
          </a:p>
        </p:txBody>
      </p:sp>
      <p:sp>
        <p:nvSpPr>
          <p:cNvPr id="14" name="TextBox 14"/>
          <p:cNvSpPr txBox="1"/>
          <p:nvPr/>
        </p:nvSpPr>
        <p:spPr>
          <a:xfrm>
            <a:off x="7850237" y="6029771"/>
            <a:ext cx="9445526" cy="1002506"/>
          </a:xfrm>
          <a:prstGeom prst="rect">
            <a:avLst/>
          </a:prstGeom>
        </p:spPr>
        <p:txBody>
          <a:bodyPr lIns="0" tIns="0" rIns="0" bIns="0" rtlCol="0" anchor="t">
            <a:spAutoFit/>
          </a:bodyPr>
          <a:lstStyle/>
          <a:p>
            <a:pPr marL="329902" lvl="1" indent="-164951" algn="l">
              <a:lnSpc>
                <a:spcPts val="3562"/>
              </a:lnSpc>
              <a:buFont typeface="Arial"/>
              <a:buChar char="•"/>
            </a:pPr>
            <a:r>
              <a:rPr lang="en-US" sz="2187">
                <a:solidFill>
                  <a:srgbClr val="D6E5EF"/>
                </a:solidFill>
                <a:latin typeface="Roboto"/>
                <a:ea typeface="Roboto"/>
                <a:cs typeface="Roboto"/>
                <a:sym typeface="Roboto"/>
              </a:rPr>
              <a:t>Provide doctors with features to manage schedules and issue digital prescriptions.</a:t>
            </a:r>
          </a:p>
        </p:txBody>
      </p:sp>
      <p:sp>
        <p:nvSpPr>
          <p:cNvPr id="15" name="TextBox 15"/>
          <p:cNvSpPr txBox="1"/>
          <p:nvPr/>
        </p:nvSpPr>
        <p:spPr>
          <a:xfrm>
            <a:off x="7850237" y="7036147"/>
            <a:ext cx="9445526" cy="548879"/>
          </a:xfrm>
          <a:prstGeom prst="rect">
            <a:avLst/>
          </a:prstGeom>
        </p:spPr>
        <p:txBody>
          <a:bodyPr lIns="0" tIns="0" rIns="0" bIns="0" rtlCol="0" anchor="t">
            <a:spAutoFit/>
          </a:bodyPr>
          <a:lstStyle/>
          <a:p>
            <a:pPr marL="329902" lvl="1" indent="-164951" algn="l">
              <a:lnSpc>
                <a:spcPts val="3562"/>
              </a:lnSpc>
              <a:buFont typeface="Arial"/>
              <a:buChar char="•"/>
            </a:pPr>
            <a:r>
              <a:rPr lang="en-US" sz="2187">
                <a:solidFill>
                  <a:srgbClr val="D6E5EF"/>
                </a:solidFill>
                <a:latin typeface="Roboto"/>
                <a:ea typeface="Roboto"/>
                <a:cs typeface="Roboto"/>
                <a:sym typeface="Roboto"/>
              </a:rPr>
              <a:t>Allow administrators to manage users and monitor activities.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p:spPr>
          <p:txBody>
            <a:bodyPr/>
            <a:lstStyle/>
            <a:p>
              <a:endParaRPr lang="en-IN"/>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p:spPr>
          <p:txBody>
            <a:bodyPr/>
            <a:lstStyle/>
            <a:p>
              <a:endParaRPr lang="en-IN"/>
            </a:p>
          </p:txBody>
        </p:sp>
      </p:grpSp>
      <p:sp>
        <p:nvSpPr>
          <p:cNvPr id="6" name="TextBox 6"/>
          <p:cNvSpPr txBox="1"/>
          <p:nvPr/>
        </p:nvSpPr>
        <p:spPr>
          <a:xfrm>
            <a:off x="992238" y="1421160"/>
            <a:ext cx="7088237" cy="905024"/>
          </a:xfrm>
          <a:prstGeom prst="rect">
            <a:avLst/>
          </a:prstGeom>
        </p:spPr>
        <p:txBody>
          <a:bodyPr lIns="0" tIns="0" rIns="0" bIns="0" rtlCol="0" anchor="t">
            <a:spAutoFit/>
          </a:bodyPr>
          <a:lstStyle/>
          <a:p>
            <a:pPr algn="l">
              <a:lnSpc>
                <a:spcPts val="6937"/>
              </a:lnSpc>
            </a:pPr>
            <a:r>
              <a:rPr lang="en-US" sz="5562">
                <a:solidFill>
                  <a:srgbClr val="76B9FF"/>
                </a:solidFill>
                <a:latin typeface="Roboto Slab"/>
                <a:ea typeface="Roboto Slab"/>
                <a:cs typeface="Roboto Slab"/>
                <a:sym typeface="Roboto Slab"/>
              </a:rPr>
              <a:t>Features</a:t>
            </a:r>
          </a:p>
        </p:txBody>
      </p:sp>
      <p:grpSp>
        <p:nvGrpSpPr>
          <p:cNvPr id="7" name="Group 7"/>
          <p:cNvGrpSpPr/>
          <p:nvPr/>
        </p:nvGrpSpPr>
        <p:grpSpPr>
          <a:xfrm>
            <a:off x="992238" y="3070324"/>
            <a:ext cx="637878" cy="637878"/>
            <a:chOff x="0" y="0"/>
            <a:chExt cx="850503" cy="850503"/>
          </a:xfrm>
        </p:grpSpPr>
        <p:sp>
          <p:nvSpPr>
            <p:cNvPr id="8" name="Freeform 8"/>
            <p:cNvSpPr/>
            <p:nvPr/>
          </p:nvSpPr>
          <p:spPr>
            <a:xfrm>
              <a:off x="0" y="0"/>
              <a:ext cx="850392" cy="850519"/>
            </a:xfrm>
            <a:custGeom>
              <a:avLst/>
              <a:gdLst/>
              <a:ahLst/>
              <a:cxnLst/>
              <a:rect l="l" t="t" r="r" b="b"/>
              <a:pathLst>
                <a:path w="850392" h="850519">
                  <a:moveTo>
                    <a:pt x="0" y="56642"/>
                  </a:moveTo>
                  <a:cubicBezTo>
                    <a:pt x="0" y="25400"/>
                    <a:pt x="25400" y="0"/>
                    <a:pt x="56642" y="0"/>
                  </a:cubicBezTo>
                  <a:lnTo>
                    <a:pt x="793750" y="0"/>
                  </a:lnTo>
                  <a:cubicBezTo>
                    <a:pt x="825119" y="0"/>
                    <a:pt x="850392" y="25400"/>
                    <a:pt x="850392" y="56642"/>
                  </a:cubicBezTo>
                  <a:lnTo>
                    <a:pt x="850392" y="793750"/>
                  </a:lnTo>
                  <a:cubicBezTo>
                    <a:pt x="850392" y="825119"/>
                    <a:pt x="824992" y="850392"/>
                    <a:pt x="793750" y="850392"/>
                  </a:cubicBezTo>
                  <a:lnTo>
                    <a:pt x="56642" y="850392"/>
                  </a:lnTo>
                  <a:cubicBezTo>
                    <a:pt x="25400" y="850519"/>
                    <a:pt x="0" y="825119"/>
                    <a:pt x="0" y="793750"/>
                  </a:cubicBezTo>
                  <a:close/>
                </a:path>
              </a:pathLst>
            </a:custGeom>
            <a:solidFill>
              <a:srgbClr val="3F4652"/>
            </a:solidFill>
          </p:spPr>
          <p:txBody>
            <a:bodyPr/>
            <a:lstStyle/>
            <a:p>
              <a:endParaRPr lang="en-IN"/>
            </a:p>
          </p:txBody>
        </p:sp>
      </p:grpSp>
      <p:sp>
        <p:nvSpPr>
          <p:cNvPr id="9" name="TextBox 9"/>
          <p:cNvSpPr txBox="1"/>
          <p:nvPr/>
        </p:nvSpPr>
        <p:spPr>
          <a:xfrm>
            <a:off x="1913632" y="3148607"/>
            <a:ext cx="3544044" cy="461962"/>
          </a:xfrm>
          <a:prstGeom prst="rect">
            <a:avLst/>
          </a:prstGeom>
        </p:spPr>
        <p:txBody>
          <a:bodyPr lIns="0" tIns="0" rIns="0" bIns="0" rtlCol="0" anchor="t">
            <a:spAutoFit/>
          </a:bodyPr>
          <a:lstStyle/>
          <a:p>
            <a:pPr algn="l">
              <a:lnSpc>
                <a:spcPts val="3437"/>
              </a:lnSpc>
            </a:pPr>
            <a:r>
              <a:rPr lang="en-US" sz="2750">
                <a:solidFill>
                  <a:srgbClr val="D6E5EF"/>
                </a:solidFill>
                <a:latin typeface="Roboto Slab"/>
                <a:ea typeface="Roboto Slab"/>
                <a:cs typeface="Roboto Slab"/>
                <a:sym typeface="Roboto Slab"/>
              </a:rPr>
              <a:t>24/7 Availability</a:t>
            </a:r>
          </a:p>
        </p:txBody>
      </p:sp>
      <p:grpSp>
        <p:nvGrpSpPr>
          <p:cNvPr id="10" name="Group 10"/>
          <p:cNvGrpSpPr/>
          <p:nvPr/>
        </p:nvGrpSpPr>
        <p:grpSpPr>
          <a:xfrm>
            <a:off x="992238" y="4275236"/>
            <a:ext cx="637878" cy="637877"/>
            <a:chOff x="0" y="0"/>
            <a:chExt cx="850503" cy="850503"/>
          </a:xfrm>
        </p:grpSpPr>
        <p:sp>
          <p:nvSpPr>
            <p:cNvPr id="11" name="Freeform 11"/>
            <p:cNvSpPr/>
            <p:nvPr/>
          </p:nvSpPr>
          <p:spPr>
            <a:xfrm>
              <a:off x="0" y="0"/>
              <a:ext cx="850392" cy="850519"/>
            </a:xfrm>
            <a:custGeom>
              <a:avLst/>
              <a:gdLst/>
              <a:ahLst/>
              <a:cxnLst/>
              <a:rect l="l" t="t" r="r" b="b"/>
              <a:pathLst>
                <a:path w="850392" h="850519">
                  <a:moveTo>
                    <a:pt x="0" y="56642"/>
                  </a:moveTo>
                  <a:cubicBezTo>
                    <a:pt x="0" y="25400"/>
                    <a:pt x="25400" y="0"/>
                    <a:pt x="56642" y="0"/>
                  </a:cubicBezTo>
                  <a:lnTo>
                    <a:pt x="793750" y="0"/>
                  </a:lnTo>
                  <a:cubicBezTo>
                    <a:pt x="825119" y="0"/>
                    <a:pt x="850392" y="25400"/>
                    <a:pt x="850392" y="56642"/>
                  </a:cubicBezTo>
                  <a:lnTo>
                    <a:pt x="850392" y="793750"/>
                  </a:lnTo>
                  <a:cubicBezTo>
                    <a:pt x="850392" y="825119"/>
                    <a:pt x="824992" y="850392"/>
                    <a:pt x="793750" y="850392"/>
                  </a:cubicBezTo>
                  <a:lnTo>
                    <a:pt x="56642" y="850392"/>
                  </a:lnTo>
                  <a:cubicBezTo>
                    <a:pt x="25400" y="850519"/>
                    <a:pt x="0" y="825119"/>
                    <a:pt x="0" y="793750"/>
                  </a:cubicBezTo>
                  <a:close/>
                </a:path>
              </a:pathLst>
            </a:custGeom>
            <a:solidFill>
              <a:srgbClr val="3F4652"/>
            </a:solidFill>
          </p:spPr>
          <p:txBody>
            <a:bodyPr/>
            <a:lstStyle/>
            <a:p>
              <a:endParaRPr lang="en-IN"/>
            </a:p>
          </p:txBody>
        </p:sp>
      </p:grpSp>
      <p:sp>
        <p:nvSpPr>
          <p:cNvPr id="12" name="TextBox 12"/>
          <p:cNvSpPr txBox="1"/>
          <p:nvPr/>
        </p:nvSpPr>
        <p:spPr>
          <a:xfrm>
            <a:off x="1913632" y="4353520"/>
            <a:ext cx="6692205" cy="461962"/>
          </a:xfrm>
          <a:prstGeom prst="rect">
            <a:avLst/>
          </a:prstGeom>
        </p:spPr>
        <p:txBody>
          <a:bodyPr lIns="0" tIns="0" rIns="0" bIns="0" rtlCol="0" anchor="t">
            <a:spAutoFit/>
          </a:bodyPr>
          <a:lstStyle/>
          <a:p>
            <a:pPr algn="l">
              <a:lnSpc>
                <a:spcPts val="3437"/>
              </a:lnSpc>
            </a:pPr>
            <a:r>
              <a:rPr lang="en-US" sz="2750">
                <a:solidFill>
                  <a:srgbClr val="D6E5EF"/>
                </a:solidFill>
                <a:latin typeface="Roboto Slab"/>
                <a:ea typeface="Roboto Slab"/>
                <a:cs typeface="Roboto Slab"/>
                <a:sym typeface="Roboto Slab"/>
              </a:rPr>
              <a:t>Faster Response from Specialist Doctors</a:t>
            </a:r>
          </a:p>
        </p:txBody>
      </p:sp>
      <p:grpSp>
        <p:nvGrpSpPr>
          <p:cNvPr id="13" name="Group 13"/>
          <p:cNvGrpSpPr/>
          <p:nvPr/>
        </p:nvGrpSpPr>
        <p:grpSpPr>
          <a:xfrm>
            <a:off x="992238" y="5480149"/>
            <a:ext cx="637878" cy="637877"/>
            <a:chOff x="0" y="0"/>
            <a:chExt cx="850503" cy="850503"/>
          </a:xfrm>
        </p:grpSpPr>
        <p:sp>
          <p:nvSpPr>
            <p:cNvPr id="14" name="Freeform 14"/>
            <p:cNvSpPr/>
            <p:nvPr/>
          </p:nvSpPr>
          <p:spPr>
            <a:xfrm>
              <a:off x="0" y="0"/>
              <a:ext cx="850392" cy="850519"/>
            </a:xfrm>
            <a:custGeom>
              <a:avLst/>
              <a:gdLst/>
              <a:ahLst/>
              <a:cxnLst/>
              <a:rect l="l" t="t" r="r" b="b"/>
              <a:pathLst>
                <a:path w="850392" h="850519">
                  <a:moveTo>
                    <a:pt x="0" y="56642"/>
                  </a:moveTo>
                  <a:cubicBezTo>
                    <a:pt x="0" y="25400"/>
                    <a:pt x="25400" y="0"/>
                    <a:pt x="56642" y="0"/>
                  </a:cubicBezTo>
                  <a:lnTo>
                    <a:pt x="793750" y="0"/>
                  </a:lnTo>
                  <a:cubicBezTo>
                    <a:pt x="825119" y="0"/>
                    <a:pt x="850392" y="25400"/>
                    <a:pt x="850392" y="56642"/>
                  </a:cubicBezTo>
                  <a:lnTo>
                    <a:pt x="850392" y="793750"/>
                  </a:lnTo>
                  <a:cubicBezTo>
                    <a:pt x="850392" y="825119"/>
                    <a:pt x="824992" y="850392"/>
                    <a:pt x="793750" y="850392"/>
                  </a:cubicBezTo>
                  <a:lnTo>
                    <a:pt x="56642" y="850392"/>
                  </a:lnTo>
                  <a:cubicBezTo>
                    <a:pt x="25400" y="850519"/>
                    <a:pt x="0" y="825119"/>
                    <a:pt x="0" y="793750"/>
                  </a:cubicBezTo>
                  <a:close/>
                </a:path>
              </a:pathLst>
            </a:custGeom>
            <a:solidFill>
              <a:srgbClr val="3F4652"/>
            </a:solidFill>
          </p:spPr>
          <p:txBody>
            <a:bodyPr/>
            <a:lstStyle/>
            <a:p>
              <a:endParaRPr lang="en-IN"/>
            </a:p>
          </p:txBody>
        </p:sp>
      </p:grpSp>
      <p:sp>
        <p:nvSpPr>
          <p:cNvPr id="15" name="TextBox 15"/>
          <p:cNvSpPr txBox="1"/>
          <p:nvPr/>
        </p:nvSpPr>
        <p:spPr>
          <a:xfrm>
            <a:off x="1913632" y="5558432"/>
            <a:ext cx="6854726" cy="461962"/>
          </a:xfrm>
          <a:prstGeom prst="rect">
            <a:avLst/>
          </a:prstGeom>
        </p:spPr>
        <p:txBody>
          <a:bodyPr lIns="0" tIns="0" rIns="0" bIns="0" rtlCol="0" anchor="t">
            <a:spAutoFit/>
          </a:bodyPr>
          <a:lstStyle/>
          <a:p>
            <a:pPr algn="l">
              <a:lnSpc>
                <a:spcPts val="3437"/>
              </a:lnSpc>
            </a:pPr>
            <a:r>
              <a:rPr lang="en-US" sz="2750">
                <a:solidFill>
                  <a:srgbClr val="D6E5EF"/>
                </a:solidFill>
                <a:latin typeface="Roboto Slab"/>
                <a:ea typeface="Roboto Slab"/>
                <a:cs typeface="Roboto Slab"/>
                <a:sym typeface="Roboto Slab"/>
              </a:rPr>
              <a:t>Secure And Confidential Communication</a:t>
            </a:r>
          </a:p>
        </p:txBody>
      </p:sp>
      <p:grpSp>
        <p:nvGrpSpPr>
          <p:cNvPr id="16" name="Group 16"/>
          <p:cNvGrpSpPr/>
          <p:nvPr/>
        </p:nvGrpSpPr>
        <p:grpSpPr>
          <a:xfrm>
            <a:off x="992238" y="6685061"/>
            <a:ext cx="637878" cy="637877"/>
            <a:chOff x="0" y="0"/>
            <a:chExt cx="850503" cy="850503"/>
          </a:xfrm>
        </p:grpSpPr>
        <p:sp>
          <p:nvSpPr>
            <p:cNvPr id="17" name="Freeform 17"/>
            <p:cNvSpPr/>
            <p:nvPr/>
          </p:nvSpPr>
          <p:spPr>
            <a:xfrm>
              <a:off x="0" y="0"/>
              <a:ext cx="850392" cy="850519"/>
            </a:xfrm>
            <a:custGeom>
              <a:avLst/>
              <a:gdLst/>
              <a:ahLst/>
              <a:cxnLst/>
              <a:rect l="l" t="t" r="r" b="b"/>
              <a:pathLst>
                <a:path w="850392" h="850519">
                  <a:moveTo>
                    <a:pt x="0" y="56642"/>
                  </a:moveTo>
                  <a:cubicBezTo>
                    <a:pt x="0" y="25400"/>
                    <a:pt x="25400" y="0"/>
                    <a:pt x="56642" y="0"/>
                  </a:cubicBezTo>
                  <a:lnTo>
                    <a:pt x="793750" y="0"/>
                  </a:lnTo>
                  <a:cubicBezTo>
                    <a:pt x="825119" y="0"/>
                    <a:pt x="850392" y="25400"/>
                    <a:pt x="850392" y="56642"/>
                  </a:cubicBezTo>
                  <a:lnTo>
                    <a:pt x="850392" y="793750"/>
                  </a:lnTo>
                  <a:cubicBezTo>
                    <a:pt x="850392" y="825119"/>
                    <a:pt x="824992" y="850392"/>
                    <a:pt x="793750" y="850392"/>
                  </a:cubicBezTo>
                  <a:lnTo>
                    <a:pt x="56642" y="850392"/>
                  </a:lnTo>
                  <a:cubicBezTo>
                    <a:pt x="25400" y="850519"/>
                    <a:pt x="0" y="825119"/>
                    <a:pt x="0" y="793750"/>
                  </a:cubicBezTo>
                  <a:close/>
                </a:path>
              </a:pathLst>
            </a:custGeom>
            <a:solidFill>
              <a:srgbClr val="3F4652"/>
            </a:solidFill>
          </p:spPr>
          <p:txBody>
            <a:bodyPr/>
            <a:lstStyle/>
            <a:p>
              <a:endParaRPr lang="en-IN"/>
            </a:p>
          </p:txBody>
        </p:sp>
      </p:grpSp>
      <p:sp>
        <p:nvSpPr>
          <p:cNvPr id="18" name="TextBox 18"/>
          <p:cNvSpPr txBox="1"/>
          <p:nvPr/>
        </p:nvSpPr>
        <p:spPr>
          <a:xfrm>
            <a:off x="1913632" y="6763345"/>
            <a:ext cx="4385816" cy="461962"/>
          </a:xfrm>
          <a:prstGeom prst="rect">
            <a:avLst/>
          </a:prstGeom>
        </p:spPr>
        <p:txBody>
          <a:bodyPr lIns="0" tIns="0" rIns="0" bIns="0" rtlCol="0" anchor="t">
            <a:spAutoFit/>
          </a:bodyPr>
          <a:lstStyle/>
          <a:p>
            <a:pPr algn="l">
              <a:lnSpc>
                <a:spcPts val="3437"/>
              </a:lnSpc>
            </a:pPr>
            <a:r>
              <a:rPr lang="en-US" sz="2750">
                <a:solidFill>
                  <a:srgbClr val="D6E5EF"/>
                </a:solidFill>
                <a:latin typeface="Roboto Slab"/>
                <a:ea typeface="Roboto Slab"/>
                <a:cs typeface="Roboto Slab"/>
                <a:sym typeface="Roboto Slab"/>
              </a:rPr>
              <a:t>Comfort And Convenience</a:t>
            </a:r>
          </a:p>
        </p:txBody>
      </p:sp>
      <p:grpSp>
        <p:nvGrpSpPr>
          <p:cNvPr id="19" name="Group 19"/>
          <p:cNvGrpSpPr/>
          <p:nvPr/>
        </p:nvGrpSpPr>
        <p:grpSpPr>
          <a:xfrm>
            <a:off x="992238" y="7889974"/>
            <a:ext cx="637878" cy="637877"/>
            <a:chOff x="0" y="0"/>
            <a:chExt cx="850503" cy="850503"/>
          </a:xfrm>
        </p:grpSpPr>
        <p:sp>
          <p:nvSpPr>
            <p:cNvPr id="20" name="Freeform 20"/>
            <p:cNvSpPr/>
            <p:nvPr/>
          </p:nvSpPr>
          <p:spPr>
            <a:xfrm>
              <a:off x="0" y="0"/>
              <a:ext cx="850392" cy="850519"/>
            </a:xfrm>
            <a:custGeom>
              <a:avLst/>
              <a:gdLst/>
              <a:ahLst/>
              <a:cxnLst/>
              <a:rect l="l" t="t" r="r" b="b"/>
              <a:pathLst>
                <a:path w="850392" h="850519">
                  <a:moveTo>
                    <a:pt x="0" y="56642"/>
                  </a:moveTo>
                  <a:cubicBezTo>
                    <a:pt x="0" y="25400"/>
                    <a:pt x="25400" y="0"/>
                    <a:pt x="56642" y="0"/>
                  </a:cubicBezTo>
                  <a:lnTo>
                    <a:pt x="793750" y="0"/>
                  </a:lnTo>
                  <a:cubicBezTo>
                    <a:pt x="825119" y="0"/>
                    <a:pt x="850392" y="25400"/>
                    <a:pt x="850392" y="56642"/>
                  </a:cubicBezTo>
                  <a:lnTo>
                    <a:pt x="850392" y="793750"/>
                  </a:lnTo>
                  <a:cubicBezTo>
                    <a:pt x="850392" y="825119"/>
                    <a:pt x="824992" y="850392"/>
                    <a:pt x="793750" y="850392"/>
                  </a:cubicBezTo>
                  <a:lnTo>
                    <a:pt x="56642" y="850392"/>
                  </a:lnTo>
                  <a:cubicBezTo>
                    <a:pt x="25400" y="850519"/>
                    <a:pt x="0" y="825119"/>
                    <a:pt x="0" y="793750"/>
                  </a:cubicBezTo>
                  <a:close/>
                </a:path>
              </a:pathLst>
            </a:custGeom>
            <a:solidFill>
              <a:srgbClr val="3F4652"/>
            </a:solidFill>
          </p:spPr>
          <p:txBody>
            <a:bodyPr/>
            <a:lstStyle/>
            <a:p>
              <a:endParaRPr lang="en-IN"/>
            </a:p>
          </p:txBody>
        </p:sp>
      </p:grpSp>
      <p:sp>
        <p:nvSpPr>
          <p:cNvPr id="21" name="TextBox 21"/>
          <p:cNvSpPr txBox="1"/>
          <p:nvPr/>
        </p:nvSpPr>
        <p:spPr>
          <a:xfrm>
            <a:off x="1913632" y="7968257"/>
            <a:ext cx="4775299" cy="461962"/>
          </a:xfrm>
          <a:prstGeom prst="rect">
            <a:avLst/>
          </a:prstGeom>
        </p:spPr>
        <p:txBody>
          <a:bodyPr lIns="0" tIns="0" rIns="0" bIns="0" rtlCol="0" anchor="t">
            <a:spAutoFit/>
          </a:bodyPr>
          <a:lstStyle/>
          <a:p>
            <a:pPr algn="l">
              <a:lnSpc>
                <a:spcPts val="3437"/>
              </a:lnSpc>
            </a:pPr>
            <a:r>
              <a:rPr lang="en-US" sz="2750">
                <a:solidFill>
                  <a:srgbClr val="D6E5EF"/>
                </a:solidFill>
                <a:latin typeface="Roboto Slab"/>
                <a:ea typeface="Roboto Slab"/>
                <a:cs typeface="Roboto Slab"/>
                <a:sym typeface="Roboto Slab"/>
              </a:rPr>
              <a:t>Saves Travelling Time/Costs</a:t>
            </a:r>
          </a:p>
        </p:txBody>
      </p:sp>
      <p:grpSp>
        <p:nvGrpSpPr>
          <p:cNvPr id="22" name="Group 22"/>
          <p:cNvGrpSpPr/>
          <p:nvPr/>
        </p:nvGrpSpPr>
        <p:grpSpPr>
          <a:xfrm>
            <a:off x="9499401" y="3070324"/>
            <a:ext cx="637877" cy="637878"/>
            <a:chOff x="0" y="0"/>
            <a:chExt cx="850503" cy="850503"/>
          </a:xfrm>
        </p:grpSpPr>
        <p:sp>
          <p:nvSpPr>
            <p:cNvPr id="23" name="Freeform 23"/>
            <p:cNvSpPr/>
            <p:nvPr/>
          </p:nvSpPr>
          <p:spPr>
            <a:xfrm>
              <a:off x="0" y="0"/>
              <a:ext cx="850392" cy="850519"/>
            </a:xfrm>
            <a:custGeom>
              <a:avLst/>
              <a:gdLst/>
              <a:ahLst/>
              <a:cxnLst/>
              <a:rect l="l" t="t" r="r" b="b"/>
              <a:pathLst>
                <a:path w="850392" h="850519">
                  <a:moveTo>
                    <a:pt x="0" y="56642"/>
                  </a:moveTo>
                  <a:cubicBezTo>
                    <a:pt x="0" y="25400"/>
                    <a:pt x="25400" y="0"/>
                    <a:pt x="56642" y="0"/>
                  </a:cubicBezTo>
                  <a:lnTo>
                    <a:pt x="793750" y="0"/>
                  </a:lnTo>
                  <a:cubicBezTo>
                    <a:pt x="825119" y="0"/>
                    <a:pt x="850392" y="25400"/>
                    <a:pt x="850392" y="56642"/>
                  </a:cubicBezTo>
                  <a:lnTo>
                    <a:pt x="850392" y="793750"/>
                  </a:lnTo>
                  <a:cubicBezTo>
                    <a:pt x="850392" y="825119"/>
                    <a:pt x="824992" y="850392"/>
                    <a:pt x="793750" y="850392"/>
                  </a:cubicBezTo>
                  <a:lnTo>
                    <a:pt x="56642" y="850392"/>
                  </a:lnTo>
                  <a:cubicBezTo>
                    <a:pt x="25400" y="850519"/>
                    <a:pt x="0" y="825119"/>
                    <a:pt x="0" y="793750"/>
                  </a:cubicBezTo>
                  <a:close/>
                </a:path>
              </a:pathLst>
            </a:custGeom>
            <a:solidFill>
              <a:srgbClr val="3F4652"/>
            </a:solidFill>
          </p:spPr>
          <p:txBody>
            <a:bodyPr/>
            <a:lstStyle/>
            <a:p>
              <a:endParaRPr lang="en-IN"/>
            </a:p>
          </p:txBody>
        </p:sp>
      </p:grpSp>
      <p:sp>
        <p:nvSpPr>
          <p:cNvPr id="24" name="TextBox 24"/>
          <p:cNvSpPr txBox="1"/>
          <p:nvPr/>
        </p:nvSpPr>
        <p:spPr>
          <a:xfrm>
            <a:off x="10420796" y="3148607"/>
            <a:ext cx="3786931" cy="461962"/>
          </a:xfrm>
          <a:prstGeom prst="rect">
            <a:avLst/>
          </a:prstGeom>
        </p:spPr>
        <p:txBody>
          <a:bodyPr lIns="0" tIns="0" rIns="0" bIns="0" rtlCol="0" anchor="t">
            <a:spAutoFit/>
          </a:bodyPr>
          <a:lstStyle/>
          <a:p>
            <a:pPr algn="l">
              <a:lnSpc>
                <a:spcPts val="3437"/>
              </a:lnSpc>
            </a:pPr>
            <a:r>
              <a:rPr lang="en-US" sz="2750">
                <a:solidFill>
                  <a:srgbClr val="D6E5EF"/>
                </a:solidFill>
                <a:latin typeface="Roboto Slab"/>
                <a:ea typeface="Roboto Slab"/>
                <a:cs typeface="Roboto Slab"/>
                <a:sym typeface="Roboto Slab"/>
              </a:rPr>
              <a:t>Reduces Waiting Time</a:t>
            </a:r>
          </a:p>
        </p:txBody>
      </p:sp>
      <p:grpSp>
        <p:nvGrpSpPr>
          <p:cNvPr id="25" name="Group 25"/>
          <p:cNvGrpSpPr/>
          <p:nvPr/>
        </p:nvGrpSpPr>
        <p:grpSpPr>
          <a:xfrm>
            <a:off x="9499401" y="4275236"/>
            <a:ext cx="637877" cy="637877"/>
            <a:chOff x="0" y="0"/>
            <a:chExt cx="850503" cy="850503"/>
          </a:xfrm>
        </p:grpSpPr>
        <p:sp>
          <p:nvSpPr>
            <p:cNvPr id="26" name="Freeform 26"/>
            <p:cNvSpPr/>
            <p:nvPr/>
          </p:nvSpPr>
          <p:spPr>
            <a:xfrm>
              <a:off x="0" y="0"/>
              <a:ext cx="850392" cy="850519"/>
            </a:xfrm>
            <a:custGeom>
              <a:avLst/>
              <a:gdLst/>
              <a:ahLst/>
              <a:cxnLst/>
              <a:rect l="l" t="t" r="r" b="b"/>
              <a:pathLst>
                <a:path w="850392" h="850519">
                  <a:moveTo>
                    <a:pt x="0" y="56642"/>
                  </a:moveTo>
                  <a:cubicBezTo>
                    <a:pt x="0" y="25400"/>
                    <a:pt x="25400" y="0"/>
                    <a:pt x="56642" y="0"/>
                  </a:cubicBezTo>
                  <a:lnTo>
                    <a:pt x="793750" y="0"/>
                  </a:lnTo>
                  <a:cubicBezTo>
                    <a:pt x="825119" y="0"/>
                    <a:pt x="850392" y="25400"/>
                    <a:pt x="850392" y="56642"/>
                  </a:cubicBezTo>
                  <a:lnTo>
                    <a:pt x="850392" y="793750"/>
                  </a:lnTo>
                  <a:cubicBezTo>
                    <a:pt x="850392" y="825119"/>
                    <a:pt x="824992" y="850392"/>
                    <a:pt x="793750" y="850392"/>
                  </a:cubicBezTo>
                  <a:lnTo>
                    <a:pt x="56642" y="850392"/>
                  </a:lnTo>
                  <a:cubicBezTo>
                    <a:pt x="25400" y="850519"/>
                    <a:pt x="0" y="825119"/>
                    <a:pt x="0" y="793750"/>
                  </a:cubicBezTo>
                  <a:close/>
                </a:path>
              </a:pathLst>
            </a:custGeom>
            <a:solidFill>
              <a:srgbClr val="3F4652"/>
            </a:solidFill>
          </p:spPr>
          <p:txBody>
            <a:bodyPr/>
            <a:lstStyle/>
            <a:p>
              <a:endParaRPr lang="en-IN"/>
            </a:p>
          </p:txBody>
        </p:sp>
      </p:grpSp>
      <p:sp>
        <p:nvSpPr>
          <p:cNvPr id="27" name="TextBox 27"/>
          <p:cNvSpPr txBox="1"/>
          <p:nvPr/>
        </p:nvSpPr>
        <p:spPr>
          <a:xfrm>
            <a:off x="10420796" y="4353520"/>
            <a:ext cx="4585841" cy="461962"/>
          </a:xfrm>
          <a:prstGeom prst="rect">
            <a:avLst/>
          </a:prstGeom>
        </p:spPr>
        <p:txBody>
          <a:bodyPr lIns="0" tIns="0" rIns="0" bIns="0" rtlCol="0" anchor="t">
            <a:spAutoFit/>
          </a:bodyPr>
          <a:lstStyle/>
          <a:p>
            <a:pPr algn="l">
              <a:lnSpc>
                <a:spcPts val="3437"/>
              </a:lnSpc>
            </a:pPr>
            <a:r>
              <a:rPr lang="en-US" sz="2750">
                <a:solidFill>
                  <a:srgbClr val="D6E5EF"/>
                </a:solidFill>
                <a:latin typeface="Roboto Slab"/>
                <a:ea typeface="Roboto Slab"/>
                <a:cs typeface="Roboto Slab"/>
                <a:sym typeface="Roboto Slab"/>
              </a:rPr>
              <a:t>Easy Appointment Booking</a:t>
            </a:r>
          </a:p>
        </p:txBody>
      </p:sp>
      <p:grpSp>
        <p:nvGrpSpPr>
          <p:cNvPr id="31" name="Group 31"/>
          <p:cNvGrpSpPr/>
          <p:nvPr/>
        </p:nvGrpSpPr>
        <p:grpSpPr>
          <a:xfrm>
            <a:off x="9499318" y="6774763"/>
            <a:ext cx="637877" cy="637877"/>
            <a:chOff x="0" y="0"/>
            <a:chExt cx="850503" cy="850503"/>
          </a:xfrm>
        </p:grpSpPr>
        <p:sp>
          <p:nvSpPr>
            <p:cNvPr id="32" name="Freeform 32"/>
            <p:cNvSpPr/>
            <p:nvPr/>
          </p:nvSpPr>
          <p:spPr>
            <a:xfrm>
              <a:off x="0" y="0"/>
              <a:ext cx="850392" cy="850519"/>
            </a:xfrm>
            <a:custGeom>
              <a:avLst/>
              <a:gdLst/>
              <a:ahLst/>
              <a:cxnLst/>
              <a:rect l="l" t="t" r="r" b="b"/>
              <a:pathLst>
                <a:path w="850392" h="850519">
                  <a:moveTo>
                    <a:pt x="0" y="56642"/>
                  </a:moveTo>
                  <a:cubicBezTo>
                    <a:pt x="0" y="25400"/>
                    <a:pt x="25400" y="0"/>
                    <a:pt x="56642" y="0"/>
                  </a:cubicBezTo>
                  <a:lnTo>
                    <a:pt x="793750" y="0"/>
                  </a:lnTo>
                  <a:cubicBezTo>
                    <a:pt x="825119" y="0"/>
                    <a:pt x="850392" y="25400"/>
                    <a:pt x="850392" y="56642"/>
                  </a:cubicBezTo>
                  <a:lnTo>
                    <a:pt x="850392" y="793750"/>
                  </a:lnTo>
                  <a:cubicBezTo>
                    <a:pt x="850392" y="825119"/>
                    <a:pt x="824992" y="850392"/>
                    <a:pt x="793750" y="850392"/>
                  </a:cubicBezTo>
                  <a:lnTo>
                    <a:pt x="56642" y="850392"/>
                  </a:lnTo>
                  <a:cubicBezTo>
                    <a:pt x="25400" y="850519"/>
                    <a:pt x="0" y="825119"/>
                    <a:pt x="0" y="793750"/>
                  </a:cubicBezTo>
                  <a:close/>
                </a:path>
              </a:pathLst>
            </a:custGeom>
            <a:solidFill>
              <a:srgbClr val="3F4652"/>
            </a:solidFill>
          </p:spPr>
          <p:txBody>
            <a:bodyPr/>
            <a:lstStyle/>
            <a:p>
              <a:endParaRPr lang="en-IN"/>
            </a:p>
          </p:txBody>
        </p:sp>
      </p:grpSp>
      <p:sp>
        <p:nvSpPr>
          <p:cNvPr id="33" name="TextBox 33"/>
          <p:cNvSpPr txBox="1"/>
          <p:nvPr/>
        </p:nvSpPr>
        <p:spPr>
          <a:xfrm>
            <a:off x="10420796" y="6862726"/>
            <a:ext cx="3544044" cy="461962"/>
          </a:xfrm>
          <a:prstGeom prst="rect">
            <a:avLst/>
          </a:prstGeom>
        </p:spPr>
        <p:txBody>
          <a:bodyPr lIns="0" tIns="0" rIns="0" bIns="0" rtlCol="0" anchor="t">
            <a:spAutoFit/>
          </a:bodyPr>
          <a:lstStyle/>
          <a:p>
            <a:pPr algn="l">
              <a:lnSpc>
                <a:spcPts val="3437"/>
              </a:lnSpc>
            </a:pPr>
            <a:r>
              <a:rPr lang="en-US" sz="2750" dirty="0">
                <a:solidFill>
                  <a:srgbClr val="D6E5EF"/>
                </a:solidFill>
                <a:latin typeface="Roboto Slab"/>
                <a:ea typeface="Roboto Slab"/>
                <a:cs typeface="Roboto Slab"/>
                <a:sym typeface="Roboto Slab"/>
              </a:rPr>
              <a:t>Hygienic and safe</a:t>
            </a:r>
          </a:p>
        </p:txBody>
      </p:sp>
      <p:grpSp>
        <p:nvGrpSpPr>
          <p:cNvPr id="34" name="Group 34"/>
          <p:cNvGrpSpPr/>
          <p:nvPr/>
        </p:nvGrpSpPr>
        <p:grpSpPr>
          <a:xfrm>
            <a:off x="9499318" y="5558432"/>
            <a:ext cx="637877" cy="637877"/>
            <a:chOff x="0" y="0"/>
            <a:chExt cx="850503" cy="850503"/>
          </a:xfrm>
        </p:grpSpPr>
        <p:sp>
          <p:nvSpPr>
            <p:cNvPr id="35" name="Freeform 35"/>
            <p:cNvSpPr/>
            <p:nvPr/>
          </p:nvSpPr>
          <p:spPr>
            <a:xfrm>
              <a:off x="0" y="0"/>
              <a:ext cx="850392" cy="850519"/>
            </a:xfrm>
            <a:custGeom>
              <a:avLst/>
              <a:gdLst/>
              <a:ahLst/>
              <a:cxnLst/>
              <a:rect l="l" t="t" r="r" b="b"/>
              <a:pathLst>
                <a:path w="850392" h="850519">
                  <a:moveTo>
                    <a:pt x="0" y="56642"/>
                  </a:moveTo>
                  <a:cubicBezTo>
                    <a:pt x="0" y="25400"/>
                    <a:pt x="25400" y="0"/>
                    <a:pt x="56642" y="0"/>
                  </a:cubicBezTo>
                  <a:lnTo>
                    <a:pt x="793750" y="0"/>
                  </a:lnTo>
                  <a:cubicBezTo>
                    <a:pt x="825119" y="0"/>
                    <a:pt x="850392" y="25400"/>
                    <a:pt x="850392" y="56642"/>
                  </a:cubicBezTo>
                  <a:lnTo>
                    <a:pt x="850392" y="793750"/>
                  </a:lnTo>
                  <a:cubicBezTo>
                    <a:pt x="850392" y="825119"/>
                    <a:pt x="824992" y="850392"/>
                    <a:pt x="793750" y="850392"/>
                  </a:cubicBezTo>
                  <a:lnTo>
                    <a:pt x="56642" y="850392"/>
                  </a:lnTo>
                  <a:cubicBezTo>
                    <a:pt x="25400" y="850519"/>
                    <a:pt x="0" y="825119"/>
                    <a:pt x="0" y="793750"/>
                  </a:cubicBezTo>
                  <a:close/>
                </a:path>
              </a:pathLst>
            </a:custGeom>
            <a:solidFill>
              <a:srgbClr val="3F4652"/>
            </a:solidFill>
          </p:spPr>
          <p:txBody>
            <a:bodyPr/>
            <a:lstStyle/>
            <a:p>
              <a:endParaRPr lang="en-IN"/>
            </a:p>
          </p:txBody>
        </p:sp>
      </p:grpSp>
      <p:sp>
        <p:nvSpPr>
          <p:cNvPr id="36" name="TextBox 36"/>
          <p:cNvSpPr txBox="1"/>
          <p:nvPr/>
        </p:nvSpPr>
        <p:spPr>
          <a:xfrm>
            <a:off x="10372101" y="5695179"/>
            <a:ext cx="5060602" cy="461962"/>
          </a:xfrm>
          <a:prstGeom prst="rect">
            <a:avLst/>
          </a:prstGeom>
        </p:spPr>
        <p:txBody>
          <a:bodyPr lIns="0" tIns="0" rIns="0" bIns="0" rtlCol="0" anchor="t">
            <a:spAutoFit/>
          </a:bodyPr>
          <a:lstStyle/>
          <a:p>
            <a:pPr algn="l">
              <a:lnSpc>
                <a:spcPts val="3437"/>
              </a:lnSpc>
            </a:pPr>
            <a:r>
              <a:rPr lang="en-US" sz="2750" dirty="0">
                <a:solidFill>
                  <a:srgbClr val="D6E5EF"/>
                </a:solidFill>
                <a:latin typeface="Roboto Slab"/>
                <a:ea typeface="Roboto Slab"/>
                <a:cs typeface="Roboto Slab"/>
                <a:sym typeface="Roboto Slab"/>
              </a:rPr>
              <a:t>No Disruption to Daily Routine</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p:spPr>
          <p:txBody>
            <a:bodyPr/>
            <a:lstStyle/>
            <a:p>
              <a:endParaRPr lang="en-IN"/>
            </a:p>
          </p:txBody>
        </p:sp>
      </p:grpSp>
      <p:grpSp>
        <p:nvGrpSpPr>
          <p:cNvPr id="4" name="Group 4"/>
          <p:cNvGrpSpPr/>
          <p:nvPr/>
        </p:nvGrpSpPr>
        <p:grpSpPr>
          <a:xfrm>
            <a:off x="0" y="-42119"/>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p:spPr>
          <p:txBody>
            <a:bodyPr/>
            <a:lstStyle/>
            <a:p>
              <a:endParaRPr lang="en-IN"/>
            </a:p>
          </p:txBody>
        </p:sp>
      </p:grpSp>
      <p:sp>
        <p:nvSpPr>
          <p:cNvPr id="6" name="TextBox 6"/>
          <p:cNvSpPr txBox="1"/>
          <p:nvPr/>
        </p:nvSpPr>
        <p:spPr>
          <a:xfrm>
            <a:off x="992238" y="2582019"/>
            <a:ext cx="13493800" cy="905024"/>
          </a:xfrm>
          <a:prstGeom prst="rect">
            <a:avLst/>
          </a:prstGeom>
        </p:spPr>
        <p:txBody>
          <a:bodyPr lIns="0" tIns="0" rIns="0" bIns="0" rtlCol="0" anchor="t">
            <a:spAutoFit/>
          </a:bodyPr>
          <a:lstStyle/>
          <a:p>
            <a:pPr algn="l">
              <a:lnSpc>
                <a:spcPts val="6937"/>
              </a:lnSpc>
            </a:pPr>
            <a:r>
              <a:rPr lang="en-US" sz="5562">
                <a:solidFill>
                  <a:srgbClr val="76B9FF"/>
                </a:solidFill>
                <a:latin typeface="Roboto Slab"/>
                <a:ea typeface="Roboto Slab"/>
                <a:cs typeface="Roboto Slab"/>
                <a:sym typeface="Roboto Slab"/>
              </a:rPr>
              <a:t>H/W Requirements &amp; S/W Requirements</a:t>
            </a:r>
          </a:p>
        </p:txBody>
      </p:sp>
      <p:sp>
        <p:nvSpPr>
          <p:cNvPr id="7" name="TextBox 7"/>
          <p:cNvSpPr txBox="1"/>
          <p:nvPr/>
        </p:nvSpPr>
        <p:spPr>
          <a:xfrm>
            <a:off x="992238" y="4176712"/>
            <a:ext cx="4155876" cy="461962"/>
          </a:xfrm>
          <a:prstGeom prst="rect">
            <a:avLst/>
          </a:prstGeom>
        </p:spPr>
        <p:txBody>
          <a:bodyPr lIns="0" tIns="0" rIns="0" bIns="0" rtlCol="0" anchor="t">
            <a:spAutoFit/>
          </a:bodyPr>
          <a:lstStyle/>
          <a:p>
            <a:pPr algn="l">
              <a:lnSpc>
                <a:spcPts val="3437"/>
              </a:lnSpc>
            </a:pPr>
            <a:r>
              <a:rPr lang="en-US" sz="2750">
                <a:solidFill>
                  <a:srgbClr val="76B9FF"/>
                </a:solidFill>
                <a:latin typeface="Roboto Slab"/>
                <a:ea typeface="Roboto Slab"/>
                <a:cs typeface="Roboto Slab"/>
                <a:sym typeface="Roboto Slab"/>
              </a:rPr>
              <a:t>Hardware Requirements:</a:t>
            </a:r>
          </a:p>
        </p:txBody>
      </p:sp>
      <p:sp>
        <p:nvSpPr>
          <p:cNvPr id="8" name="TextBox 8"/>
          <p:cNvSpPr txBox="1"/>
          <p:nvPr/>
        </p:nvSpPr>
        <p:spPr>
          <a:xfrm>
            <a:off x="992238" y="4826942"/>
            <a:ext cx="7805886" cy="548879"/>
          </a:xfrm>
          <a:prstGeom prst="rect">
            <a:avLst/>
          </a:prstGeom>
        </p:spPr>
        <p:txBody>
          <a:bodyPr lIns="0" tIns="0" rIns="0" bIns="0" rtlCol="0" anchor="t">
            <a:spAutoFit/>
          </a:bodyPr>
          <a:lstStyle/>
          <a:p>
            <a:pPr marL="329902" lvl="1" indent="-164951" algn="l">
              <a:lnSpc>
                <a:spcPts val="3562"/>
              </a:lnSpc>
              <a:buFont typeface="Arial"/>
              <a:buChar char="•"/>
            </a:pPr>
            <a:r>
              <a:rPr lang="en-US" sz="2187">
                <a:solidFill>
                  <a:srgbClr val="D6E5EF"/>
                </a:solidFill>
                <a:latin typeface="Roboto"/>
                <a:ea typeface="Roboto"/>
                <a:cs typeface="Roboto"/>
                <a:sym typeface="Roboto"/>
              </a:rPr>
              <a:t>Processor: Intel i3 or higher</a:t>
            </a:r>
          </a:p>
        </p:txBody>
      </p:sp>
      <p:sp>
        <p:nvSpPr>
          <p:cNvPr id="9" name="TextBox 9"/>
          <p:cNvSpPr txBox="1"/>
          <p:nvPr/>
        </p:nvSpPr>
        <p:spPr>
          <a:xfrm>
            <a:off x="992238" y="5379690"/>
            <a:ext cx="7805886" cy="548879"/>
          </a:xfrm>
          <a:prstGeom prst="rect">
            <a:avLst/>
          </a:prstGeom>
        </p:spPr>
        <p:txBody>
          <a:bodyPr lIns="0" tIns="0" rIns="0" bIns="0" rtlCol="0" anchor="t">
            <a:spAutoFit/>
          </a:bodyPr>
          <a:lstStyle/>
          <a:p>
            <a:pPr marL="329902" lvl="1" indent="-164951" algn="l">
              <a:lnSpc>
                <a:spcPts val="3562"/>
              </a:lnSpc>
              <a:buFont typeface="Arial"/>
              <a:buChar char="•"/>
            </a:pPr>
            <a:r>
              <a:rPr lang="en-US" sz="2187">
                <a:solidFill>
                  <a:srgbClr val="D6E5EF"/>
                </a:solidFill>
                <a:latin typeface="Roboto"/>
                <a:ea typeface="Roboto"/>
                <a:cs typeface="Roboto"/>
                <a:sym typeface="Roboto"/>
              </a:rPr>
              <a:t>RAM: 4 GB minimum</a:t>
            </a:r>
          </a:p>
        </p:txBody>
      </p:sp>
      <p:sp>
        <p:nvSpPr>
          <p:cNvPr id="10" name="TextBox 10"/>
          <p:cNvSpPr txBox="1"/>
          <p:nvPr/>
        </p:nvSpPr>
        <p:spPr>
          <a:xfrm>
            <a:off x="9499401" y="4176712"/>
            <a:ext cx="3986659" cy="461962"/>
          </a:xfrm>
          <a:prstGeom prst="rect">
            <a:avLst/>
          </a:prstGeom>
        </p:spPr>
        <p:txBody>
          <a:bodyPr lIns="0" tIns="0" rIns="0" bIns="0" rtlCol="0" anchor="t">
            <a:spAutoFit/>
          </a:bodyPr>
          <a:lstStyle/>
          <a:p>
            <a:pPr algn="l">
              <a:lnSpc>
                <a:spcPts val="3437"/>
              </a:lnSpc>
            </a:pPr>
            <a:r>
              <a:rPr lang="en-US" sz="2750">
                <a:solidFill>
                  <a:srgbClr val="76B9FF"/>
                </a:solidFill>
                <a:latin typeface="Roboto Slab"/>
                <a:ea typeface="Roboto Slab"/>
                <a:cs typeface="Roboto Slab"/>
                <a:sym typeface="Roboto Slab"/>
              </a:rPr>
              <a:t>Software Requirements:</a:t>
            </a:r>
          </a:p>
        </p:txBody>
      </p:sp>
      <p:sp>
        <p:nvSpPr>
          <p:cNvPr id="11" name="TextBox 11"/>
          <p:cNvSpPr txBox="1"/>
          <p:nvPr/>
        </p:nvSpPr>
        <p:spPr>
          <a:xfrm>
            <a:off x="9499401" y="4826942"/>
            <a:ext cx="7805886" cy="548879"/>
          </a:xfrm>
          <a:prstGeom prst="rect">
            <a:avLst/>
          </a:prstGeom>
        </p:spPr>
        <p:txBody>
          <a:bodyPr lIns="0" tIns="0" rIns="0" bIns="0" rtlCol="0" anchor="t">
            <a:spAutoFit/>
          </a:bodyPr>
          <a:lstStyle/>
          <a:p>
            <a:pPr marL="329902" lvl="1" indent="-164951" algn="l">
              <a:lnSpc>
                <a:spcPts val="3562"/>
              </a:lnSpc>
              <a:buFont typeface="Arial"/>
              <a:buChar char="•"/>
            </a:pPr>
            <a:r>
              <a:rPr lang="en-US" sz="2187">
                <a:solidFill>
                  <a:srgbClr val="D6E5EF"/>
                </a:solidFill>
                <a:latin typeface="Roboto"/>
                <a:ea typeface="Roboto"/>
                <a:cs typeface="Roboto"/>
                <a:sym typeface="Roboto"/>
              </a:rPr>
              <a:t>Operating System: Windows 10</a:t>
            </a:r>
          </a:p>
        </p:txBody>
      </p:sp>
      <p:sp>
        <p:nvSpPr>
          <p:cNvPr id="12" name="TextBox 12"/>
          <p:cNvSpPr txBox="1"/>
          <p:nvPr/>
        </p:nvSpPr>
        <p:spPr>
          <a:xfrm>
            <a:off x="9499401" y="5379690"/>
            <a:ext cx="7805886" cy="416396"/>
          </a:xfrm>
          <a:prstGeom prst="rect">
            <a:avLst/>
          </a:prstGeom>
        </p:spPr>
        <p:txBody>
          <a:bodyPr lIns="0" tIns="0" rIns="0" bIns="0" rtlCol="0" anchor="t">
            <a:spAutoFit/>
          </a:bodyPr>
          <a:lstStyle/>
          <a:p>
            <a:pPr marL="329902" lvl="1" indent="-164951" algn="l">
              <a:lnSpc>
                <a:spcPts val="3562"/>
              </a:lnSpc>
              <a:buFont typeface="Arial"/>
              <a:buChar char="•"/>
            </a:pPr>
            <a:r>
              <a:rPr lang="en-US" sz="2187" dirty="0">
                <a:solidFill>
                  <a:srgbClr val="D6E5EF"/>
                </a:solidFill>
                <a:latin typeface="Roboto"/>
                <a:ea typeface="Roboto"/>
                <a:cs typeface="Roboto"/>
                <a:sym typeface="Roboto"/>
              </a:rPr>
              <a:t>Backend: .NET </a:t>
            </a:r>
          </a:p>
        </p:txBody>
      </p:sp>
      <p:sp>
        <p:nvSpPr>
          <p:cNvPr id="13" name="TextBox 13"/>
          <p:cNvSpPr txBox="1"/>
          <p:nvPr/>
        </p:nvSpPr>
        <p:spPr>
          <a:xfrm>
            <a:off x="9499401" y="5932437"/>
            <a:ext cx="7805886" cy="548879"/>
          </a:xfrm>
          <a:prstGeom prst="rect">
            <a:avLst/>
          </a:prstGeom>
        </p:spPr>
        <p:txBody>
          <a:bodyPr lIns="0" tIns="0" rIns="0" bIns="0" rtlCol="0" anchor="t">
            <a:spAutoFit/>
          </a:bodyPr>
          <a:lstStyle/>
          <a:p>
            <a:pPr marL="329902" lvl="1" indent="-164951" algn="l">
              <a:lnSpc>
                <a:spcPts val="3562"/>
              </a:lnSpc>
              <a:buFont typeface="Arial"/>
              <a:buChar char="•"/>
            </a:pPr>
            <a:r>
              <a:rPr lang="en-US" sz="2187">
                <a:solidFill>
                  <a:srgbClr val="D6E5EF"/>
                </a:solidFill>
                <a:latin typeface="Roboto"/>
                <a:ea typeface="Roboto"/>
                <a:cs typeface="Roboto"/>
                <a:sym typeface="Roboto"/>
              </a:rPr>
              <a:t>Frontend: React.js</a:t>
            </a:r>
          </a:p>
        </p:txBody>
      </p:sp>
      <p:sp>
        <p:nvSpPr>
          <p:cNvPr id="14" name="TextBox 14"/>
          <p:cNvSpPr txBox="1"/>
          <p:nvPr/>
        </p:nvSpPr>
        <p:spPr>
          <a:xfrm>
            <a:off x="9499401" y="6485185"/>
            <a:ext cx="7805886" cy="416396"/>
          </a:xfrm>
          <a:prstGeom prst="rect">
            <a:avLst/>
          </a:prstGeom>
        </p:spPr>
        <p:txBody>
          <a:bodyPr lIns="0" tIns="0" rIns="0" bIns="0" rtlCol="0" anchor="t">
            <a:spAutoFit/>
          </a:bodyPr>
          <a:lstStyle/>
          <a:p>
            <a:pPr marL="329902" lvl="1" indent="-164951" algn="l">
              <a:lnSpc>
                <a:spcPts val="3562"/>
              </a:lnSpc>
              <a:buFont typeface="Arial"/>
              <a:buChar char="•"/>
            </a:pPr>
            <a:r>
              <a:rPr lang="en-US" sz="2187" dirty="0">
                <a:solidFill>
                  <a:srgbClr val="D6E5EF"/>
                </a:solidFill>
                <a:latin typeface="Roboto"/>
                <a:ea typeface="Roboto"/>
                <a:cs typeface="Roboto"/>
                <a:sym typeface="Roboto"/>
              </a:rPr>
              <a:t>Database: SQL Express</a:t>
            </a:r>
          </a:p>
        </p:txBody>
      </p:sp>
      <p:sp>
        <p:nvSpPr>
          <p:cNvPr id="15" name="TextBox 15"/>
          <p:cNvSpPr txBox="1"/>
          <p:nvPr/>
        </p:nvSpPr>
        <p:spPr>
          <a:xfrm>
            <a:off x="9499401" y="7037934"/>
            <a:ext cx="7805886" cy="416396"/>
          </a:xfrm>
          <a:prstGeom prst="rect">
            <a:avLst/>
          </a:prstGeom>
        </p:spPr>
        <p:txBody>
          <a:bodyPr lIns="0" tIns="0" rIns="0" bIns="0" rtlCol="0" anchor="t">
            <a:spAutoFit/>
          </a:bodyPr>
          <a:lstStyle/>
          <a:p>
            <a:pPr marL="329902" lvl="1" indent="-164951" algn="l">
              <a:lnSpc>
                <a:spcPts val="3562"/>
              </a:lnSpc>
              <a:buFont typeface="Arial"/>
              <a:buChar char="•"/>
            </a:pPr>
            <a:r>
              <a:rPr lang="en-US" sz="2187" dirty="0">
                <a:solidFill>
                  <a:srgbClr val="D6E5EF"/>
                </a:solidFill>
                <a:latin typeface="Roboto"/>
                <a:ea typeface="Roboto"/>
                <a:cs typeface="Roboto"/>
                <a:sym typeface="Roboto"/>
              </a:rPr>
              <a:t>Tools: Visual Studio ,VS Code, GitHub</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p:spPr>
          <p:txBody>
            <a:bodyPr/>
            <a:lstStyle/>
            <a:p>
              <a:endParaRPr lang="en-IN"/>
            </a:p>
          </p:txBody>
        </p:sp>
      </p:grpSp>
      <p:grpSp>
        <p:nvGrpSpPr>
          <p:cNvPr id="4" name="Group 4"/>
          <p:cNvGrpSpPr/>
          <p:nvPr/>
        </p:nvGrpSpPr>
        <p:grpSpPr>
          <a:xfrm>
            <a:off x="0" y="28724"/>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p:spPr>
          <p:txBody>
            <a:bodyPr/>
            <a:lstStyle/>
            <a:p>
              <a:endParaRPr lang="en-IN"/>
            </a:p>
          </p:txBody>
        </p:sp>
      </p:grpSp>
      <p:sp>
        <p:nvSpPr>
          <p:cNvPr id="6" name="TextBox 6"/>
          <p:cNvSpPr txBox="1"/>
          <p:nvPr/>
        </p:nvSpPr>
        <p:spPr>
          <a:xfrm>
            <a:off x="992238" y="1778645"/>
            <a:ext cx="6358235" cy="813792"/>
          </a:xfrm>
          <a:prstGeom prst="rect">
            <a:avLst/>
          </a:prstGeom>
        </p:spPr>
        <p:txBody>
          <a:bodyPr lIns="0" tIns="0" rIns="0" bIns="0" rtlCol="0" anchor="t">
            <a:spAutoFit/>
          </a:bodyPr>
          <a:lstStyle/>
          <a:p>
            <a:pPr algn="l">
              <a:lnSpc>
                <a:spcPts val="6249"/>
              </a:lnSpc>
            </a:pPr>
            <a:r>
              <a:rPr lang="en-US" sz="4999">
                <a:solidFill>
                  <a:srgbClr val="76B9FF"/>
                </a:solidFill>
                <a:latin typeface="Roboto Slab"/>
                <a:ea typeface="Roboto Slab"/>
                <a:cs typeface="Roboto Slab"/>
                <a:sym typeface="Roboto Slab"/>
              </a:rPr>
              <a:t>Patient Workflow</a:t>
            </a:r>
          </a:p>
        </p:txBody>
      </p:sp>
      <p:grpSp>
        <p:nvGrpSpPr>
          <p:cNvPr id="7" name="Group 7"/>
          <p:cNvGrpSpPr/>
          <p:nvPr/>
        </p:nvGrpSpPr>
        <p:grpSpPr>
          <a:xfrm>
            <a:off x="992238" y="2960935"/>
            <a:ext cx="921395" cy="1105644"/>
            <a:chOff x="0" y="0"/>
            <a:chExt cx="1228527" cy="1474192"/>
          </a:xfrm>
        </p:grpSpPr>
        <p:sp>
          <p:nvSpPr>
            <p:cNvPr id="8" name="Freeform 8" descr="preencoded.png"/>
            <p:cNvSpPr/>
            <p:nvPr/>
          </p:nvSpPr>
          <p:spPr>
            <a:xfrm>
              <a:off x="0" y="0"/>
              <a:ext cx="1228471" cy="1474216"/>
            </a:xfrm>
            <a:custGeom>
              <a:avLst/>
              <a:gdLst/>
              <a:ahLst/>
              <a:cxnLst/>
              <a:rect l="l" t="t" r="r" b="b"/>
              <a:pathLst>
                <a:path w="1228471" h="1474216">
                  <a:moveTo>
                    <a:pt x="0" y="0"/>
                  </a:moveTo>
                  <a:lnTo>
                    <a:pt x="1228471" y="0"/>
                  </a:lnTo>
                  <a:lnTo>
                    <a:pt x="1228471" y="1474216"/>
                  </a:lnTo>
                  <a:lnTo>
                    <a:pt x="0" y="1474216"/>
                  </a:lnTo>
                  <a:lnTo>
                    <a:pt x="0" y="0"/>
                  </a:lnTo>
                  <a:close/>
                </a:path>
              </a:pathLst>
            </a:custGeom>
            <a:blipFill>
              <a:blip r:embed="rId2"/>
              <a:stretch>
                <a:fillRect l="-171" r="-175" b="1"/>
              </a:stretch>
            </a:blipFill>
          </p:spPr>
          <p:txBody>
            <a:bodyPr/>
            <a:lstStyle/>
            <a:p>
              <a:endParaRPr lang="en-IN"/>
            </a:p>
          </p:txBody>
        </p:sp>
      </p:grpSp>
      <p:sp>
        <p:nvSpPr>
          <p:cNvPr id="9" name="TextBox 9"/>
          <p:cNvSpPr txBox="1"/>
          <p:nvPr/>
        </p:nvSpPr>
        <p:spPr>
          <a:xfrm>
            <a:off x="2097881" y="3126135"/>
            <a:ext cx="4607421" cy="521361"/>
          </a:xfrm>
          <a:prstGeom prst="rect">
            <a:avLst/>
          </a:prstGeom>
        </p:spPr>
        <p:txBody>
          <a:bodyPr lIns="0" tIns="0" rIns="0" bIns="0" rtlCol="0" anchor="t">
            <a:spAutoFit/>
          </a:bodyPr>
          <a:lstStyle/>
          <a:p>
            <a:pPr algn="l">
              <a:lnSpc>
                <a:spcPts val="4499"/>
              </a:lnSpc>
            </a:pPr>
            <a:r>
              <a:rPr lang="en-US" sz="2800" dirty="0">
                <a:solidFill>
                  <a:srgbClr val="D6E5EF"/>
                </a:solidFill>
                <a:latin typeface="Roboto Slab"/>
                <a:ea typeface="Roboto Slab"/>
                <a:cs typeface="Roboto Slab"/>
                <a:sym typeface="Roboto Slab"/>
              </a:rPr>
              <a:t>Patient Login</a:t>
            </a:r>
          </a:p>
        </p:txBody>
      </p:sp>
      <p:grpSp>
        <p:nvGrpSpPr>
          <p:cNvPr id="10" name="Group 10"/>
          <p:cNvGrpSpPr/>
          <p:nvPr/>
        </p:nvGrpSpPr>
        <p:grpSpPr>
          <a:xfrm>
            <a:off x="992238" y="4066580"/>
            <a:ext cx="921395" cy="1105644"/>
            <a:chOff x="0" y="0"/>
            <a:chExt cx="1228527" cy="1474192"/>
          </a:xfrm>
        </p:grpSpPr>
        <p:sp>
          <p:nvSpPr>
            <p:cNvPr id="11" name="Freeform 11" descr="preencoded.png"/>
            <p:cNvSpPr/>
            <p:nvPr/>
          </p:nvSpPr>
          <p:spPr>
            <a:xfrm>
              <a:off x="0" y="0"/>
              <a:ext cx="1228471" cy="1474216"/>
            </a:xfrm>
            <a:custGeom>
              <a:avLst/>
              <a:gdLst/>
              <a:ahLst/>
              <a:cxnLst/>
              <a:rect l="l" t="t" r="r" b="b"/>
              <a:pathLst>
                <a:path w="1228471" h="1474216">
                  <a:moveTo>
                    <a:pt x="0" y="0"/>
                  </a:moveTo>
                  <a:lnTo>
                    <a:pt x="1228471" y="0"/>
                  </a:lnTo>
                  <a:lnTo>
                    <a:pt x="1228471" y="1474216"/>
                  </a:lnTo>
                  <a:lnTo>
                    <a:pt x="0" y="1474216"/>
                  </a:lnTo>
                  <a:lnTo>
                    <a:pt x="0" y="0"/>
                  </a:lnTo>
                  <a:close/>
                </a:path>
              </a:pathLst>
            </a:custGeom>
            <a:blipFill>
              <a:blip r:embed="rId3"/>
              <a:stretch>
                <a:fillRect l="-171" r="-175" b="1"/>
              </a:stretch>
            </a:blipFill>
          </p:spPr>
          <p:txBody>
            <a:bodyPr/>
            <a:lstStyle/>
            <a:p>
              <a:endParaRPr lang="en-IN"/>
            </a:p>
          </p:txBody>
        </p:sp>
      </p:grpSp>
      <p:sp>
        <p:nvSpPr>
          <p:cNvPr id="12" name="TextBox 12"/>
          <p:cNvSpPr txBox="1"/>
          <p:nvPr/>
        </p:nvSpPr>
        <p:spPr>
          <a:xfrm>
            <a:off x="2097881" y="4231779"/>
            <a:ext cx="5400526" cy="521361"/>
          </a:xfrm>
          <a:prstGeom prst="rect">
            <a:avLst/>
          </a:prstGeom>
        </p:spPr>
        <p:txBody>
          <a:bodyPr lIns="0" tIns="0" rIns="0" bIns="0" rtlCol="0" anchor="t">
            <a:spAutoFit/>
          </a:bodyPr>
          <a:lstStyle/>
          <a:p>
            <a:pPr algn="l">
              <a:lnSpc>
                <a:spcPts val="4499"/>
              </a:lnSpc>
            </a:pPr>
            <a:r>
              <a:rPr lang="en-US" sz="2800" dirty="0">
                <a:solidFill>
                  <a:srgbClr val="D6E5EF"/>
                </a:solidFill>
                <a:latin typeface="Roboto Slab"/>
                <a:ea typeface="Roboto Slab"/>
                <a:cs typeface="Roboto Slab"/>
                <a:sym typeface="Roboto Slab"/>
              </a:rPr>
              <a:t>Patient Search for Doctor</a:t>
            </a:r>
          </a:p>
        </p:txBody>
      </p:sp>
      <p:grpSp>
        <p:nvGrpSpPr>
          <p:cNvPr id="13" name="Group 13"/>
          <p:cNvGrpSpPr/>
          <p:nvPr/>
        </p:nvGrpSpPr>
        <p:grpSpPr>
          <a:xfrm>
            <a:off x="992238" y="5172224"/>
            <a:ext cx="921395" cy="1105644"/>
            <a:chOff x="0" y="0"/>
            <a:chExt cx="1228527" cy="1474192"/>
          </a:xfrm>
        </p:grpSpPr>
        <p:sp>
          <p:nvSpPr>
            <p:cNvPr id="14" name="Freeform 14" descr="preencoded.png"/>
            <p:cNvSpPr/>
            <p:nvPr/>
          </p:nvSpPr>
          <p:spPr>
            <a:xfrm>
              <a:off x="0" y="0"/>
              <a:ext cx="1228471" cy="1474216"/>
            </a:xfrm>
            <a:custGeom>
              <a:avLst/>
              <a:gdLst/>
              <a:ahLst/>
              <a:cxnLst/>
              <a:rect l="l" t="t" r="r" b="b"/>
              <a:pathLst>
                <a:path w="1228471" h="1474216">
                  <a:moveTo>
                    <a:pt x="0" y="0"/>
                  </a:moveTo>
                  <a:lnTo>
                    <a:pt x="1228471" y="0"/>
                  </a:lnTo>
                  <a:lnTo>
                    <a:pt x="1228471" y="1474216"/>
                  </a:lnTo>
                  <a:lnTo>
                    <a:pt x="0" y="1474216"/>
                  </a:lnTo>
                  <a:lnTo>
                    <a:pt x="0" y="0"/>
                  </a:lnTo>
                  <a:close/>
                </a:path>
              </a:pathLst>
            </a:custGeom>
            <a:blipFill>
              <a:blip r:embed="rId4"/>
              <a:stretch>
                <a:fillRect l="-171" r="-175" b="1"/>
              </a:stretch>
            </a:blipFill>
          </p:spPr>
          <p:txBody>
            <a:bodyPr/>
            <a:lstStyle/>
            <a:p>
              <a:endParaRPr lang="en-IN"/>
            </a:p>
          </p:txBody>
        </p:sp>
      </p:grpSp>
      <p:sp>
        <p:nvSpPr>
          <p:cNvPr id="15" name="TextBox 15"/>
          <p:cNvSpPr txBox="1"/>
          <p:nvPr/>
        </p:nvSpPr>
        <p:spPr>
          <a:xfrm>
            <a:off x="2097881" y="5337422"/>
            <a:ext cx="5990481" cy="521361"/>
          </a:xfrm>
          <a:prstGeom prst="rect">
            <a:avLst/>
          </a:prstGeom>
        </p:spPr>
        <p:txBody>
          <a:bodyPr wrap="square" lIns="0" tIns="0" rIns="0" bIns="0" rtlCol="0" anchor="t">
            <a:spAutoFit/>
          </a:bodyPr>
          <a:lstStyle/>
          <a:p>
            <a:pPr algn="l">
              <a:lnSpc>
                <a:spcPts val="4499"/>
              </a:lnSpc>
            </a:pPr>
            <a:r>
              <a:rPr lang="en-US" sz="2800" dirty="0">
                <a:solidFill>
                  <a:srgbClr val="D6E5EF"/>
                </a:solidFill>
                <a:latin typeface="Roboto Slab"/>
                <a:ea typeface="Roboto Slab"/>
                <a:cs typeface="Roboto Slab"/>
                <a:sym typeface="Roboto Slab"/>
              </a:rPr>
              <a:t>Patient Books Appointment</a:t>
            </a:r>
          </a:p>
        </p:txBody>
      </p:sp>
      <p:grpSp>
        <p:nvGrpSpPr>
          <p:cNvPr id="16" name="Group 16"/>
          <p:cNvGrpSpPr/>
          <p:nvPr/>
        </p:nvGrpSpPr>
        <p:grpSpPr>
          <a:xfrm>
            <a:off x="992238" y="6277867"/>
            <a:ext cx="921395" cy="1105644"/>
            <a:chOff x="0" y="0"/>
            <a:chExt cx="1228527" cy="1474192"/>
          </a:xfrm>
        </p:grpSpPr>
        <p:sp>
          <p:nvSpPr>
            <p:cNvPr id="17" name="Freeform 17" descr="preencoded.png"/>
            <p:cNvSpPr/>
            <p:nvPr/>
          </p:nvSpPr>
          <p:spPr>
            <a:xfrm>
              <a:off x="0" y="0"/>
              <a:ext cx="1228471" cy="1474216"/>
            </a:xfrm>
            <a:custGeom>
              <a:avLst/>
              <a:gdLst/>
              <a:ahLst/>
              <a:cxnLst/>
              <a:rect l="l" t="t" r="r" b="b"/>
              <a:pathLst>
                <a:path w="1228471" h="1474216">
                  <a:moveTo>
                    <a:pt x="0" y="0"/>
                  </a:moveTo>
                  <a:lnTo>
                    <a:pt x="1228471" y="0"/>
                  </a:lnTo>
                  <a:lnTo>
                    <a:pt x="1228471" y="1474216"/>
                  </a:lnTo>
                  <a:lnTo>
                    <a:pt x="0" y="1474216"/>
                  </a:lnTo>
                  <a:lnTo>
                    <a:pt x="0" y="0"/>
                  </a:lnTo>
                  <a:close/>
                </a:path>
              </a:pathLst>
            </a:custGeom>
            <a:blipFill>
              <a:blip r:embed="rId5"/>
              <a:stretch>
                <a:fillRect l="-171" r="-175" b="1"/>
              </a:stretch>
            </a:blipFill>
          </p:spPr>
          <p:txBody>
            <a:bodyPr/>
            <a:lstStyle/>
            <a:p>
              <a:endParaRPr lang="en-IN"/>
            </a:p>
          </p:txBody>
        </p:sp>
      </p:grpSp>
      <p:sp>
        <p:nvSpPr>
          <p:cNvPr id="18" name="TextBox 18"/>
          <p:cNvSpPr txBox="1"/>
          <p:nvPr/>
        </p:nvSpPr>
        <p:spPr>
          <a:xfrm>
            <a:off x="2097881" y="6443068"/>
            <a:ext cx="7020074" cy="521361"/>
          </a:xfrm>
          <a:prstGeom prst="rect">
            <a:avLst/>
          </a:prstGeom>
        </p:spPr>
        <p:txBody>
          <a:bodyPr lIns="0" tIns="0" rIns="0" bIns="0" rtlCol="0" anchor="t">
            <a:spAutoFit/>
          </a:bodyPr>
          <a:lstStyle/>
          <a:p>
            <a:pPr algn="l">
              <a:lnSpc>
                <a:spcPts val="4499"/>
              </a:lnSpc>
            </a:pPr>
            <a:r>
              <a:rPr lang="en-US" sz="2800" dirty="0">
                <a:solidFill>
                  <a:srgbClr val="D6E5EF"/>
                </a:solidFill>
                <a:latin typeface="Roboto Slab"/>
                <a:ea typeface="Roboto Slab"/>
                <a:cs typeface="Roboto Slab"/>
                <a:sym typeface="Roboto Slab"/>
              </a:rPr>
              <a:t>Patient Will Consult with Doctor</a:t>
            </a:r>
          </a:p>
        </p:txBody>
      </p:sp>
      <p:grpSp>
        <p:nvGrpSpPr>
          <p:cNvPr id="19" name="Group 19"/>
          <p:cNvGrpSpPr/>
          <p:nvPr/>
        </p:nvGrpSpPr>
        <p:grpSpPr>
          <a:xfrm>
            <a:off x="992238" y="7383512"/>
            <a:ext cx="921395" cy="1105644"/>
            <a:chOff x="0" y="0"/>
            <a:chExt cx="1228527" cy="1474192"/>
          </a:xfrm>
        </p:grpSpPr>
        <p:sp>
          <p:nvSpPr>
            <p:cNvPr id="20" name="Freeform 20" descr="preencoded.png"/>
            <p:cNvSpPr/>
            <p:nvPr/>
          </p:nvSpPr>
          <p:spPr>
            <a:xfrm>
              <a:off x="0" y="0"/>
              <a:ext cx="1228471" cy="1474216"/>
            </a:xfrm>
            <a:custGeom>
              <a:avLst/>
              <a:gdLst/>
              <a:ahLst/>
              <a:cxnLst/>
              <a:rect l="l" t="t" r="r" b="b"/>
              <a:pathLst>
                <a:path w="1228471" h="1474216">
                  <a:moveTo>
                    <a:pt x="0" y="0"/>
                  </a:moveTo>
                  <a:lnTo>
                    <a:pt x="1228471" y="0"/>
                  </a:lnTo>
                  <a:lnTo>
                    <a:pt x="1228471" y="1474216"/>
                  </a:lnTo>
                  <a:lnTo>
                    <a:pt x="0" y="1474216"/>
                  </a:lnTo>
                  <a:lnTo>
                    <a:pt x="0" y="0"/>
                  </a:lnTo>
                  <a:close/>
                </a:path>
              </a:pathLst>
            </a:custGeom>
            <a:blipFill>
              <a:blip r:embed="rId6"/>
              <a:stretch>
                <a:fillRect l="-171" r="-175" b="1"/>
              </a:stretch>
            </a:blipFill>
          </p:spPr>
          <p:txBody>
            <a:bodyPr/>
            <a:lstStyle/>
            <a:p>
              <a:endParaRPr lang="en-IN"/>
            </a:p>
          </p:txBody>
        </p:sp>
      </p:grpSp>
      <p:sp>
        <p:nvSpPr>
          <p:cNvPr id="21" name="TextBox 21"/>
          <p:cNvSpPr txBox="1"/>
          <p:nvPr/>
        </p:nvSpPr>
        <p:spPr>
          <a:xfrm>
            <a:off x="2097881" y="7548711"/>
            <a:ext cx="5382965" cy="521361"/>
          </a:xfrm>
          <a:prstGeom prst="rect">
            <a:avLst/>
          </a:prstGeom>
        </p:spPr>
        <p:txBody>
          <a:bodyPr lIns="0" tIns="0" rIns="0" bIns="0" rtlCol="0" anchor="t">
            <a:spAutoFit/>
          </a:bodyPr>
          <a:lstStyle/>
          <a:p>
            <a:pPr algn="l">
              <a:lnSpc>
                <a:spcPts val="4499"/>
              </a:lnSpc>
            </a:pPr>
            <a:r>
              <a:rPr lang="en-US" sz="2800" dirty="0">
                <a:solidFill>
                  <a:srgbClr val="D6E5EF"/>
                </a:solidFill>
                <a:latin typeface="Roboto Slab"/>
                <a:ea typeface="Roboto Slab"/>
                <a:cs typeface="Roboto Slab"/>
                <a:sym typeface="Roboto Slab"/>
              </a:rPr>
              <a:t>Patient Gets Prescription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p:spPr>
          <p:txBody>
            <a:bodyPr/>
            <a:lstStyle/>
            <a:p>
              <a:endParaRPr lang="en-IN"/>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p:spPr>
          <p:txBody>
            <a:bodyPr/>
            <a:lstStyle/>
            <a:p>
              <a:endParaRPr lang="en-IN"/>
            </a:p>
          </p:txBody>
        </p:sp>
      </p:grpSp>
      <p:sp>
        <p:nvSpPr>
          <p:cNvPr id="6" name="TextBox 6"/>
          <p:cNvSpPr txBox="1"/>
          <p:nvPr/>
        </p:nvSpPr>
        <p:spPr>
          <a:xfrm>
            <a:off x="992238" y="1846212"/>
            <a:ext cx="7088237" cy="905024"/>
          </a:xfrm>
          <a:prstGeom prst="rect">
            <a:avLst/>
          </a:prstGeom>
        </p:spPr>
        <p:txBody>
          <a:bodyPr lIns="0" tIns="0" rIns="0" bIns="0" rtlCol="0" anchor="t">
            <a:spAutoFit/>
          </a:bodyPr>
          <a:lstStyle/>
          <a:p>
            <a:pPr algn="l">
              <a:lnSpc>
                <a:spcPts val="6937"/>
              </a:lnSpc>
            </a:pPr>
            <a:r>
              <a:rPr lang="en-US" sz="5562">
                <a:solidFill>
                  <a:srgbClr val="76B9FF"/>
                </a:solidFill>
                <a:latin typeface="Roboto Slab"/>
                <a:ea typeface="Roboto Slab"/>
                <a:cs typeface="Roboto Slab"/>
                <a:sym typeface="Roboto Slab"/>
              </a:rPr>
              <a:t>Doctor Workflow</a:t>
            </a:r>
          </a:p>
        </p:txBody>
      </p:sp>
      <p:grpSp>
        <p:nvGrpSpPr>
          <p:cNvPr id="7" name="Group 7"/>
          <p:cNvGrpSpPr/>
          <p:nvPr/>
        </p:nvGrpSpPr>
        <p:grpSpPr>
          <a:xfrm>
            <a:off x="992238" y="3318271"/>
            <a:ext cx="1417588" cy="1701105"/>
            <a:chOff x="0" y="0"/>
            <a:chExt cx="1890117" cy="2268140"/>
          </a:xfrm>
        </p:grpSpPr>
        <p:sp>
          <p:nvSpPr>
            <p:cNvPr id="8" name="Freeform 8" descr="preencoded.png"/>
            <p:cNvSpPr/>
            <p:nvPr/>
          </p:nvSpPr>
          <p:spPr>
            <a:xfrm>
              <a:off x="0" y="0"/>
              <a:ext cx="1890141" cy="2268093"/>
            </a:xfrm>
            <a:custGeom>
              <a:avLst/>
              <a:gdLst/>
              <a:ahLst/>
              <a:cxnLst/>
              <a:rect l="l" t="t" r="r" b="b"/>
              <a:pathLst>
                <a:path w="1890141" h="2268093">
                  <a:moveTo>
                    <a:pt x="0" y="0"/>
                  </a:moveTo>
                  <a:lnTo>
                    <a:pt x="1890141" y="0"/>
                  </a:lnTo>
                  <a:lnTo>
                    <a:pt x="1890141" y="2268093"/>
                  </a:lnTo>
                  <a:lnTo>
                    <a:pt x="0" y="2268093"/>
                  </a:lnTo>
                  <a:lnTo>
                    <a:pt x="0" y="0"/>
                  </a:lnTo>
                  <a:close/>
                </a:path>
              </a:pathLst>
            </a:custGeom>
            <a:blipFill>
              <a:blip r:embed="rId2"/>
              <a:stretch>
                <a:fillRect t="-55" r="1" b="-58"/>
              </a:stretch>
            </a:blipFill>
          </p:spPr>
          <p:txBody>
            <a:bodyPr/>
            <a:lstStyle/>
            <a:p>
              <a:endParaRPr lang="en-IN"/>
            </a:p>
          </p:txBody>
        </p:sp>
      </p:grpSp>
      <p:sp>
        <p:nvSpPr>
          <p:cNvPr id="9" name="TextBox 9"/>
          <p:cNvSpPr txBox="1"/>
          <p:nvPr/>
        </p:nvSpPr>
        <p:spPr>
          <a:xfrm>
            <a:off x="2693342" y="3582740"/>
            <a:ext cx="3544044" cy="461962"/>
          </a:xfrm>
          <a:prstGeom prst="rect">
            <a:avLst/>
          </a:prstGeom>
        </p:spPr>
        <p:txBody>
          <a:bodyPr lIns="0" tIns="0" rIns="0" bIns="0" rtlCol="0" anchor="t">
            <a:spAutoFit/>
          </a:bodyPr>
          <a:lstStyle/>
          <a:p>
            <a:pPr algn="l">
              <a:lnSpc>
                <a:spcPts val="3437"/>
              </a:lnSpc>
            </a:pPr>
            <a:r>
              <a:rPr lang="en-US" sz="2750">
                <a:solidFill>
                  <a:srgbClr val="D6E5EF"/>
                </a:solidFill>
                <a:latin typeface="Roboto Slab"/>
                <a:ea typeface="Roboto Slab"/>
                <a:cs typeface="Roboto Slab"/>
                <a:sym typeface="Roboto Slab"/>
              </a:rPr>
              <a:t>Doctor Login</a:t>
            </a:r>
          </a:p>
        </p:txBody>
      </p:sp>
      <p:grpSp>
        <p:nvGrpSpPr>
          <p:cNvPr id="10" name="Group 10"/>
          <p:cNvGrpSpPr/>
          <p:nvPr/>
        </p:nvGrpSpPr>
        <p:grpSpPr>
          <a:xfrm>
            <a:off x="992238" y="5019377"/>
            <a:ext cx="1417588" cy="1701105"/>
            <a:chOff x="0" y="0"/>
            <a:chExt cx="1890117" cy="2268140"/>
          </a:xfrm>
        </p:grpSpPr>
        <p:sp>
          <p:nvSpPr>
            <p:cNvPr id="11" name="Freeform 11" descr="preencoded.png"/>
            <p:cNvSpPr/>
            <p:nvPr/>
          </p:nvSpPr>
          <p:spPr>
            <a:xfrm>
              <a:off x="0" y="0"/>
              <a:ext cx="1890141" cy="2268093"/>
            </a:xfrm>
            <a:custGeom>
              <a:avLst/>
              <a:gdLst/>
              <a:ahLst/>
              <a:cxnLst/>
              <a:rect l="l" t="t" r="r" b="b"/>
              <a:pathLst>
                <a:path w="1890141" h="2268093">
                  <a:moveTo>
                    <a:pt x="0" y="0"/>
                  </a:moveTo>
                  <a:lnTo>
                    <a:pt x="1890141" y="0"/>
                  </a:lnTo>
                  <a:lnTo>
                    <a:pt x="1890141" y="2268093"/>
                  </a:lnTo>
                  <a:lnTo>
                    <a:pt x="0" y="2268093"/>
                  </a:lnTo>
                  <a:lnTo>
                    <a:pt x="0" y="0"/>
                  </a:lnTo>
                  <a:close/>
                </a:path>
              </a:pathLst>
            </a:custGeom>
            <a:blipFill>
              <a:blip r:embed="rId3"/>
              <a:stretch>
                <a:fillRect t="-55" r="1" b="-58"/>
              </a:stretch>
            </a:blipFill>
          </p:spPr>
          <p:txBody>
            <a:bodyPr/>
            <a:lstStyle/>
            <a:p>
              <a:endParaRPr lang="en-IN"/>
            </a:p>
          </p:txBody>
        </p:sp>
      </p:grpSp>
      <p:sp>
        <p:nvSpPr>
          <p:cNvPr id="12" name="TextBox 12"/>
          <p:cNvSpPr txBox="1"/>
          <p:nvPr/>
        </p:nvSpPr>
        <p:spPr>
          <a:xfrm>
            <a:off x="2693342" y="5283845"/>
            <a:ext cx="9118401" cy="461962"/>
          </a:xfrm>
          <a:prstGeom prst="rect">
            <a:avLst/>
          </a:prstGeom>
        </p:spPr>
        <p:txBody>
          <a:bodyPr lIns="0" tIns="0" rIns="0" bIns="0" rtlCol="0" anchor="t">
            <a:spAutoFit/>
          </a:bodyPr>
          <a:lstStyle/>
          <a:p>
            <a:pPr algn="l">
              <a:lnSpc>
                <a:spcPts val="3437"/>
              </a:lnSpc>
            </a:pPr>
            <a:r>
              <a:rPr lang="en-US" sz="2750">
                <a:solidFill>
                  <a:srgbClr val="D6E5EF"/>
                </a:solidFill>
                <a:latin typeface="Roboto Slab"/>
                <a:ea typeface="Roboto Slab"/>
                <a:cs typeface="Roboto Slab"/>
                <a:sym typeface="Roboto Slab"/>
              </a:rPr>
              <a:t>Doctor Checks Appointment and Attends Appointment</a:t>
            </a:r>
          </a:p>
        </p:txBody>
      </p:sp>
      <p:grpSp>
        <p:nvGrpSpPr>
          <p:cNvPr id="13" name="Group 13"/>
          <p:cNvGrpSpPr/>
          <p:nvPr/>
        </p:nvGrpSpPr>
        <p:grpSpPr>
          <a:xfrm>
            <a:off x="992238" y="6720482"/>
            <a:ext cx="1417588" cy="1701105"/>
            <a:chOff x="0" y="0"/>
            <a:chExt cx="1890117" cy="2268140"/>
          </a:xfrm>
        </p:grpSpPr>
        <p:sp>
          <p:nvSpPr>
            <p:cNvPr id="14" name="Freeform 14" descr="preencoded.png"/>
            <p:cNvSpPr/>
            <p:nvPr/>
          </p:nvSpPr>
          <p:spPr>
            <a:xfrm>
              <a:off x="0" y="0"/>
              <a:ext cx="1890141" cy="2268093"/>
            </a:xfrm>
            <a:custGeom>
              <a:avLst/>
              <a:gdLst/>
              <a:ahLst/>
              <a:cxnLst/>
              <a:rect l="l" t="t" r="r" b="b"/>
              <a:pathLst>
                <a:path w="1890141" h="2268093">
                  <a:moveTo>
                    <a:pt x="0" y="0"/>
                  </a:moveTo>
                  <a:lnTo>
                    <a:pt x="1890141" y="0"/>
                  </a:lnTo>
                  <a:lnTo>
                    <a:pt x="1890141" y="2268093"/>
                  </a:lnTo>
                  <a:lnTo>
                    <a:pt x="0" y="2268093"/>
                  </a:lnTo>
                  <a:lnTo>
                    <a:pt x="0" y="0"/>
                  </a:lnTo>
                  <a:close/>
                </a:path>
              </a:pathLst>
            </a:custGeom>
            <a:blipFill>
              <a:blip r:embed="rId4"/>
              <a:stretch>
                <a:fillRect t="-55" r="1" b="-58"/>
              </a:stretch>
            </a:blipFill>
          </p:spPr>
          <p:txBody>
            <a:bodyPr/>
            <a:lstStyle/>
            <a:p>
              <a:endParaRPr lang="en-IN"/>
            </a:p>
          </p:txBody>
        </p:sp>
      </p:grpSp>
      <p:sp>
        <p:nvSpPr>
          <p:cNvPr id="15" name="TextBox 15"/>
          <p:cNvSpPr txBox="1"/>
          <p:nvPr/>
        </p:nvSpPr>
        <p:spPr>
          <a:xfrm>
            <a:off x="2693342" y="6984950"/>
            <a:ext cx="3544044" cy="461962"/>
          </a:xfrm>
          <a:prstGeom prst="rect">
            <a:avLst/>
          </a:prstGeom>
        </p:spPr>
        <p:txBody>
          <a:bodyPr lIns="0" tIns="0" rIns="0" bIns="0" rtlCol="0" anchor="t">
            <a:spAutoFit/>
          </a:bodyPr>
          <a:lstStyle/>
          <a:p>
            <a:pPr algn="l">
              <a:lnSpc>
                <a:spcPts val="3437"/>
              </a:lnSpc>
            </a:pPr>
            <a:r>
              <a:rPr lang="en-US" sz="2750">
                <a:solidFill>
                  <a:srgbClr val="D6E5EF"/>
                </a:solidFill>
                <a:latin typeface="Roboto Slab"/>
                <a:ea typeface="Roboto Slab"/>
                <a:cs typeface="Roboto Slab"/>
                <a:sym typeface="Roboto Slab"/>
              </a:rPr>
              <a:t>Doctor Prescribes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Consultation Site for Healthcare</Template>
  <TotalTime>40</TotalTime>
  <Words>513</Words>
  <Application>Microsoft Office PowerPoint</Application>
  <PresentationFormat>Custom</PresentationFormat>
  <Paragraphs>77</Paragraphs>
  <Slides>18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Roboto</vt:lpstr>
      <vt:lpstr>Roboto Slab</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Amol Borse</dc:creator>
  <cp:lastModifiedBy>Amol Borse</cp:lastModifiedBy>
  <cp:revision>2</cp:revision>
  <dcterms:created xsi:type="dcterms:W3CDTF">2025-08-05T19:38:54Z</dcterms:created>
  <dcterms:modified xsi:type="dcterms:W3CDTF">2025-08-05T20:23:58Z</dcterms:modified>
  <dc:identifier>DAGrS-u3t2s</dc:identifier>
</cp:coreProperties>
</file>

<file path=docProps/thumbnail.jpeg>
</file>